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1" r:id="rId5"/>
  </p:sldMasterIdLst>
  <p:notesMasterIdLst>
    <p:notesMasterId r:id="rId6"/>
  </p:notesMasterIdLst>
  <p:sldIdLst>
    <p:sldId id="256" r:id="rId7"/>
    <p:sldId id="257" r:id="rId8"/>
    <p:sldId id="258" r:id="rId9"/>
    <p:sldId id="259" r:id="rId10"/>
    <p:sldId id="260" r:id="rId11"/>
  </p:sldIdLst>
  <p:sldSz cy="7559675" cx="10439400"/>
  <p:notesSz cx="6797675" cy="9926625"/>
  <p:embeddedFontLst>
    <p:embeddedFont>
      <p:font typeface="Permanent Marker"/>
      <p:regular r:id="rId12"/>
    </p:embeddedFont>
    <p:embeddedFont>
      <p:font typeface="Tahoma"/>
      <p:regular r:id="rId13"/>
      <p:bold r:id="rId14"/>
    </p:embeddedFont>
    <p:embeddedFont>
      <p:font typeface="Indie Flower"/>
      <p:regular r:id="rId15"/>
    </p:embeddedFont>
    <p:embeddedFont>
      <p:font typeface="Quintessential"/>
      <p:regular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ixAVi/XF5ze/GMGYN2JYNg4q0i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F2724F3-B6B8-4E79-AD69-54D87B5DDF0A}">
  <a:tblStyle styleId="{3F2724F3-B6B8-4E79-AD69-54D87B5DDF0A}"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Tahoma-regular.fntdata"/><Relationship Id="rId12" Type="http://schemas.openxmlformats.org/officeDocument/2006/relationships/font" Target="fonts/PermanentMarker-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IndieFlower-regular.fntdata"/><Relationship Id="rId14" Type="http://schemas.openxmlformats.org/officeDocument/2006/relationships/font" Target="fonts/Tahoma-bold.fntdata"/><Relationship Id="rId17" Type="http://customschemas.google.com/relationships/presentationmetadata" Target="metadata"/><Relationship Id="rId16" Type="http://schemas.openxmlformats.org/officeDocument/2006/relationships/font" Target="fonts/Quintessential-regular.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1: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2: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3: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3: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52f9b48b2f_1_0:notes"/>
          <p:cNvSpPr/>
          <p:nvPr>
            <p:ph idx="2" type="sldImg"/>
          </p:nvPr>
        </p:nvSpPr>
        <p:spPr>
          <a:xfrm>
            <a:off x="1133150" y="744475"/>
            <a:ext cx="4532100" cy="37224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52f9b48b2f_1_0:notes"/>
          <p:cNvSpPr txBox="1"/>
          <p:nvPr>
            <p:ph idx="1" type="body"/>
          </p:nvPr>
        </p:nvSpPr>
        <p:spPr>
          <a:xfrm>
            <a:off x="679750" y="4715125"/>
            <a:ext cx="5438100" cy="4467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4: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4: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9" name="Shape 9"/>
        <p:cNvGrpSpPr/>
        <p:nvPr/>
      </p:nvGrpSpPr>
      <p:grpSpPr>
        <a:xfrm>
          <a:off x="0" y="0"/>
          <a:ext cx="0" cy="0"/>
          <a:chOff x="0" y="0"/>
          <a:chExt cx="0" cy="0"/>
        </a:xfrm>
      </p:grpSpPr>
      <p:sp>
        <p:nvSpPr>
          <p:cNvPr id="10" name="Google Shape;10;p6"/>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 name="Google Shape;11;p6"/>
          <p:cNvSpPr txBox="1"/>
          <p:nvPr>
            <p:ph idx="1" type="subTitle"/>
          </p:nvPr>
        </p:nvSpPr>
        <p:spPr>
          <a:xfrm>
            <a:off x="521640" y="1768680"/>
            <a:ext cx="9394920" cy="4384080"/>
          </a:xfrm>
          <a:prstGeom prst="rect">
            <a:avLst/>
          </a:prstGeom>
          <a:noFill/>
          <a:ln>
            <a:noFill/>
          </a:ln>
        </p:spPr>
        <p:txBody>
          <a:bodyPr anchorCtr="0" anchor="ctr" bIns="0" lIns="0" spcFirstLastPara="1" rIns="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39" name="Shape 39"/>
        <p:cNvGrpSpPr/>
        <p:nvPr/>
      </p:nvGrpSpPr>
      <p:grpSpPr>
        <a:xfrm>
          <a:off x="0" y="0"/>
          <a:ext cx="0" cy="0"/>
          <a:chOff x="0" y="0"/>
          <a:chExt cx="0" cy="0"/>
        </a:xfrm>
      </p:grpSpPr>
      <p:sp>
        <p:nvSpPr>
          <p:cNvPr id="40" name="Google Shape;40;p17"/>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7"/>
          <p:cNvSpPr txBox="1"/>
          <p:nvPr>
            <p:ph idx="1" type="body"/>
          </p:nvPr>
        </p:nvSpPr>
        <p:spPr>
          <a:xfrm>
            <a:off x="521640" y="1768680"/>
            <a:ext cx="939492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2" name="Google Shape;42;p17"/>
          <p:cNvSpPr txBox="1"/>
          <p:nvPr>
            <p:ph idx="2" type="body"/>
          </p:nvPr>
        </p:nvSpPr>
        <p:spPr>
          <a:xfrm>
            <a:off x="521640" y="4058640"/>
            <a:ext cx="939492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3" name="Shape 43"/>
        <p:cNvGrpSpPr/>
        <p:nvPr/>
      </p:nvGrpSpPr>
      <p:grpSpPr>
        <a:xfrm>
          <a:off x="0" y="0"/>
          <a:ext cx="0" cy="0"/>
          <a:chOff x="0" y="0"/>
          <a:chExt cx="0" cy="0"/>
        </a:xfrm>
      </p:grpSpPr>
      <p:sp>
        <p:nvSpPr>
          <p:cNvPr id="44" name="Google Shape;44;p18"/>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8"/>
          <p:cNvSpPr txBox="1"/>
          <p:nvPr>
            <p:ph idx="1" type="body"/>
          </p:nvPr>
        </p:nvSpPr>
        <p:spPr>
          <a:xfrm>
            <a:off x="52164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6" name="Google Shape;46;p18"/>
          <p:cNvSpPr txBox="1"/>
          <p:nvPr>
            <p:ph idx="2" type="body"/>
          </p:nvPr>
        </p:nvSpPr>
        <p:spPr>
          <a:xfrm>
            <a:off x="533592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7" name="Google Shape;47;p18"/>
          <p:cNvSpPr txBox="1"/>
          <p:nvPr>
            <p:ph idx="3" type="body"/>
          </p:nvPr>
        </p:nvSpPr>
        <p:spPr>
          <a:xfrm>
            <a:off x="5335920" y="405864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8" name="Google Shape;48;p18"/>
          <p:cNvSpPr txBox="1"/>
          <p:nvPr>
            <p:ph idx="4" type="body"/>
          </p:nvPr>
        </p:nvSpPr>
        <p:spPr>
          <a:xfrm>
            <a:off x="521640" y="405864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49" name="Shape 49"/>
        <p:cNvGrpSpPr/>
        <p:nvPr/>
      </p:nvGrpSpPr>
      <p:grpSpPr>
        <a:xfrm>
          <a:off x="0" y="0"/>
          <a:ext cx="0" cy="0"/>
          <a:chOff x="0" y="0"/>
          <a:chExt cx="0" cy="0"/>
        </a:xfrm>
      </p:grpSpPr>
      <p:sp>
        <p:nvSpPr>
          <p:cNvPr id="50" name="Google Shape;50;p19"/>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9"/>
          <p:cNvSpPr txBox="1"/>
          <p:nvPr>
            <p:ph idx="1" type="body"/>
          </p:nvPr>
        </p:nvSpPr>
        <p:spPr>
          <a:xfrm>
            <a:off x="521640" y="176868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2" name="Google Shape;52;p19"/>
          <p:cNvSpPr txBox="1"/>
          <p:nvPr>
            <p:ph idx="2" type="body"/>
          </p:nvPr>
        </p:nvSpPr>
        <p:spPr>
          <a:xfrm>
            <a:off x="3698280" y="176868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3" name="Google Shape;53;p19"/>
          <p:cNvSpPr txBox="1"/>
          <p:nvPr>
            <p:ph idx="3" type="body"/>
          </p:nvPr>
        </p:nvSpPr>
        <p:spPr>
          <a:xfrm>
            <a:off x="6874920" y="176868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4" name="Google Shape;54;p19"/>
          <p:cNvSpPr txBox="1"/>
          <p:nvPr>
            <p:ph idx="4" type="body"/>
          </p:nvPr>
        </p:nvSpPr>
        <p:spPr>
          <a:xfrm>
            <a:off x="6874920" y="405864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5" name="Google Shape;55;p19"/>
          <p:cNvSpPr txBox="1"/>
          <p:nvPr>
            <p:ph idx="5" type="body"/>
          </p:nvPr>
        </p:nvSpPr>
        <p:spPr>
          <a:xfrm>
            <a:off x="3698280" y="405864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6" name="Google Shape;56;p19"/>
          <p:cNvSpPr txBox="1"/>
          <p:nvPr>
            <p:ph idx="6" type="body"/>
          </p:nvPr>
        </p:nvSpPr>
        <p:spPr>
          <a:xfrm>
            <a:off x="521640" y="405864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61" name="Shape 61"/>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62" name="Shape 62"/>
        <p:cNvGrpSpPr/>
        <p:nvPr/>
      </p:nvGrpSpPr>
      <p:grpSpPr>
        <a:xfrm>
          <a:off x="0" y="0"/>
          <a:ext cx="0" cy="0"/>
          <a:chOff x="0" y="0"/>
          <a:chExt cx="0" cy="0"/>
        </a:xfrm>
      </p:grpSpPr>
      <p:sp>
        <p:nvSpPr>
          <p:cNvPr id="63" name="Google Shape;63;p20"/>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0"/>
          <p:cNvSpPr txBox="1"/>
          <p:nvPr>
            <p:ph idx="1" type="subTitle"/>
          </p:nvPr>
        </p:nvSpPr>
        <p:spPr>
          <a:xfrm>
            <a:off x="521640" y="1768680"/>
            <a:ext cx="9394920" cy="4384080"/>
          </a:xfrm>
          <a:prstGeom prst="rect">
            <a:avLst/>
          </a:prstGeom>
          <a:noFill/>
          <a:ln>
            <a:noFill/>
          </a:ln>
        </p:spPr>
        <p:txBody>
          <a:bodyPr anchorCtr="0" anchor="ctr" bIns="0" lIns="0" spcFirstLastPara="1" rIns="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65" name="Shape 65"/>
        <p:cNvGrpSpPr/>
        <p:nvPr/>
      </p:nvGrpSpPr>
      <p:grpSpPr>
        <a:xfrm>
          <a:off x="0" y="0"/>
          <a:ext cx="0" cy="0"/>
          <a:chOff x="0" y="0"/>
          <a:chExt cx="0" cy="0"/>
        </a:xfrm>
      </p:grpSpPr>
      <p:sp>
        <p:nvSpPr>
          <p:cNvPr id="66" name="Google Shape;66;p21"/>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1"/>
          <p:cNvSpPr txBox="1"/>
          <p:nvPr>
            <p:ph idx="1" type="body"/>
          </p:nvPr>
        </p:nvSpPr>
        <p:spPr>
          <a:xfrm>
            <a:off x="521640" y="1768680"/>
            <a:ext cx="9394920" cy="43840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68" name="Shape 68"/>
        <p:cNvGrpSpPr/>
        <p:nvPr/>
      </p:nvGrpSpPr>
      <p:grpSpPr>
        <a:xfrm>
          <a:off x="0" y="0"/>
          <a:ext cx="0" cy="0"/>
          <a:chOff x="0" y="0"/>
          <a:chExt cx="0" cy="0"/>
        </a:xfrm>
      </p:grpSpPr>
      <p:sp>
        <p:nvSpPr>
          <p:cNvPr id="69" name="Google Shape;69;p22"/>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2"/>
          <p:cNvSpPr txBox="1"/>
          <p:nvPr>
            <p:ph idx="1" type="body"/>
          </p:nvPr>
        </p:nvSpPr>
        <p:spPr>
          <a:xfrm>
            <a:off x="521640" y="1768680"/>
            <a:ext cx="4584600" cy="43840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1" name="Google Shape;71;p22"/>
          <p:cNvSpPr txBox="1"/>
          <p:nvPr>
            <p:ph idx="2" type="body"/>
          </p:nvPr>
        </p:nvSpPr>
        <p:spPr>
          <a:xfrm>
            <a:off x="5335920" y="1768680"/>
            <a:ext cx="4584600" cy="43840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2" name="Shape 72"/>
        <p:cNvGrpSpPr/>
        <p:nvPr/>
      </p:nvGrpSpPr>
      <p:grpSpPr>
        <a:xfrm>
          <a:off x="0" y="0"/>
          <a:ext cx="0" cy="0"/>
          <a:chOff x="0" y="0"/>
          <a:chExt cx="0" cy="0"/>
        </a:xfrm>
      </p:grpSpPr>
      <p:sp>
        <p:nvSpPr>
          <p:cNvPr id="73" name="Google Shape;73;p23"/>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74" name="Shape 74"/>
        <p:cNvGrpSpPr/>
        <p:nvPr/>
      </p:nvGrpSpPr>
      <p:grpSpPr>
        <a:xfrm>
          <a:off x="0" y="0"/>
          <a:ext cx="0" cy="0"/>
          <a:chOff x="0" y="0"/>
          <a:chExt cx="0" cy="0"/>
        </a:xfrm>
      </p:grpSpPr>
      <p:sp>
        <p:nvSpPr>
          <p:cNvPr id="75" name="Google Shape;75;p24"/>
          <p:cNvSpPr txBox="1"/>
          <p:nvPr>
            <p:ph idx="1" type="subTitle"/>
          </p:nvPr>
        </p:nvSpPr>
        <p:spPr>
          <a:xfrm>
            <a:off x="356040" y="3161520"/>
            <a:ext cx="9727920" cy="5735160"/>
          </a:xfrm>
          <a:prstGeom prst="rect">
            <a:avLst/>
          </a:prstGeom>
          <a:noFill/>
          <a:ln>
            <a:noFill/>
          </a:ln>
        </p:spPr>
        <p:txBody>
          <a:bodyPr anchorCtr="0" anchor="ctr" bIns="0" lIns="0" spcFirstLastPara="1" rIns="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76" name="Shape 76"/>
        <p:cNvGrpSpPr/>
        <p:nvPr/>
      </p:nvGrpSpPr>
      <p:grpSpPr>
        <a:xfrm>
          <a:off x="0" y="0"/>
          <a:ext cx="0" cy="0"/>
          <a:chOff x="0" y="0"/>
          <a:chExt cx="0" cy="0"/>
        </a:xfrm>
      </p:grpSpPr>
      <p:sp>
        <p:nvSpPr>
          <p:cNvPr id="77" name="Google Shape;77;p25"/>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5"/>
          <p:cNvSpPr txBox="1"/>
          <p:nvPr>
            <p:ph idx="1" type="body"/>
          </p:nvPr>
        </p:nvSpPr>
        <p:spPr>
          <a:xfrm>
            <a:off x="52164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9" name="Google Shape;79;p25"/>
          <p:cNvSpPr txBox="1"/>
          <p:nvPr>
            <p:ph idx="2" type="body"/>
          </p:nvPr>
        </p:nvSpPr>
        <p:spPr>
          <a:xfrm>
            <a:off x="521640" y="405864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0" name="Google Shape;80;p25"/>
          <p:cNvSpPr txBox="1"/>
          <p:nvPr>
            <p:ph idx="3" type="body"/>
          </p:nvPr>
        </p:nvSpPr>
        <p:spPr>
          <a:xfrm>
            <a:off x="5335920" y="1768680"/>
            <a:ext cx="4584600" cy="43840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2" name="Shape 12"/>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81" name="Shape 81"/>
        <p:cNvGrpSpPr/>
        <p:nvPr/>
      </p:nvGrpSpPr>
      <p:grpSpPr>
        <a:xfrm>
          <a:off x="0" y="0"/>
          <a:ext cx="0" cy="0"/>
          <a:chOff x="0" y="0"/>
          <a:chExt cx="0" cy="0"/>
        </a:xfrm>
      </p:grpSpPr>
      <p:sp>
        <p:nvSpPr>
          <p:cNvPr id="82" name="Google Shape;82;p26"/>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6"/>
          <p:cNvSpPr txBox="1"/>
          <p:nvPr>
            <p:ph idx="1" type="body"/>
          </p:nvPr>
        </p:nvSpPr>
        <p:spPr>
          <a:xfrm>
            <a:off x="521640" y="1768680"/>
            <a:ext cx="4584600" cy="43840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4" name="Google Shape;84;p26"/>
          <p:cNvSpPr txBox="1"/>
          <p:nvPr>
            <p:ph idx="2" type="body"/>
          </p:nvPr>
        </p:nvSpPr>
        <p:spPr>
          <a:xfrm>
            <a:off x="533592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5" name="Google Shape;85;p26"/>
          <p:cNvSpPr txBox="1"/>
          <p:nvPr>
            <p:ph idx="3" type="body"/>
          </p:nvPr>
        </p:nvSpPr>
        <p:spPr>
          <a:xfrm>
            <a:off x="5335920" y="405864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86" name="Shape 86"/>
        <p:cNvGrpSpPr/>
        <p:nvPr/>
      </p:nvGrpSpPr>
      <p:grpSpPr>
        <a:xfrm>
          <a:off x="0" y="0"/>
          <a:ext cx="0" cy="0"/>
          <a:chOff x="0" y="0"/>
          <a:chExt cx="0" cy="0"/>
        </a:xfrm>
      </p:grpSpPr>
      <p:sp>
        <p:nvSpPr>
          <p:cNvPr id="87" name="Google Shape;87;p27"/>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7"/>
          <p:cNvSpPr txBox="1"/>
          <p:nvPr>
            <p:ph idx="1" type="body"/>
          </p:nvPr>
        </p:nvSpPr>
        <p:spPr>
          <a:xfrm>
            <a:off x="52164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9" name="Google Shape;89;p27"/>
          <p:cNvSpPr txBox="1"/>
          <p:nvPr>
            <p:ph idx="2" type="body"/>
          </p:nvPr>
        </p:nvSpPr>
        <p:spPr>
          <a:xfrm>
            <a:off x="533592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0" name="Google Shape;90;p27"/>
          <p:cNvSpPr txBox="1"/>
          <p:nvPr>
            <p:ph idx="3" type="body"/>
          </p:nvPr>
        </p:nvSpPr>
        <p:spPr>
          <a:xfrm>
            <a:off x="521640" y="4058640"/>
            <a:ext cx="939492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91" name="Shape 91"/>
        <p:cNvGrpSpPr/>
        <p:nvPr/>
      </p:nvGrpSpPr>
      <p:grpSpPr>
        <a:xfrm>
          <a:off x="0" y="0"/>
          <a:ext cx="0" cy="0"/>
          <a:chOff x="0" y="0"/>
          <a:chExt cx="0" cy="0"/>
        </a:xfrm>
      </p:grpSpPr>
      <p:sp>
        <p:nvSpPr>
          <p:cNvPr id="92" name="Google Shape;92;p28"/>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8"/>
          <p:cNvSpPr txBox="1"/>
          <p:nvPr>
            <p:ph idx="1" type="body"/>
          </p:nvPr>
        </p:nvSpPr>
        <p:spPr>
          <a:xfrm>
            <a:off x="521640" y="1768680"/>
            <a:ext cx="939492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4" name="Google Shape;94;p28"/>
          <p:cNvSpPr txBox="1"/>
          <p:nvPr>
            <p:ph idx="2" type="body"/>
          </p:nvPr>
        </p:nvSpPr>
        <p:spPr>
          <a:xfrm>
            <a:off x="521640" y="4058640"/>
            <a:ext cx="939492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95" name="Shape 95"/>
        <p:cNvGrpSpPr/>
        <p:nvPr/>
      </p:nvGrpSpPr>
      <p:grpSpPr>
        <a:xfrm>
          <a:off x="0" y="0"/>
          <a:ext cx="0" cy="0"/>
          <a:chOff x="0" y="0"/>
          <a:chExt cx="0" cy="0"/>
        </a:xfrm>
      </p:grpSpPr>
      <p:sp>
        <p:nvSpPr>
          <p:cNvPr id="96" name="Google Shape;96;p29"/>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29"/>
          <p:cNvSpPr txBox="1"/>
          <p:nvPr>
            <p:ph idx="1" type="body"/>
          </p:nvPr>
        </p:nvSpPr>
        <p:spPr>
          <a:xfrm>
            <a:off x="52164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8" name="Google Shape;98;p29"/>
          <p:cNvSpPr txBox="1"/>
          <p:nvPr>
            <p:ph idx="2" type="body"/>
          </p:nvPr>
        </p:nvSpPr>
        <p:spPr>
          <a:xfrm>
            <a:off x="533592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9" name="Google Shape;99;p29"/>
          <p:cNvSpPr txBox="1"/>
          <p:nvPr>
            <p:ph idx="3" type="body"/>
          </p:nvPr>
        </p:nvSpPr>
        <p:spPr>
          <a:xfrm>
            <a:off x="5335920" y="405864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0" name="Google Shape;100;p29"/>
          <p:cNvSpPr txBox="1"/>
          <p:nvPr>
            <p:ph idx="4" type="body"/>
          </p:nvPr>
        </p:nvSpPr>
        <p:spPr>
          <a:xfrm>
            <a:off x="521640" y="405864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01" name="Shape 101"/>
        <p:cNvGrpSpPr/>
        <p:nvPr/>
      </p:nvGrpSpPr>
      <p:grpSpPr>
        <a:xfrm>
          <a:off x="0" y="0"/>
          <a:ext cx="0" cy="0"/>
          <a:chOff x="0" y="0"/>
          <a:chExt cx="0" cy="0"/>
        </a:xfrm>
      </p:grpSpPr>
      <p:sp>
        <p:nvSpPr>
          <p:cNvPr id="102" name="Google Shape;102;p30"/>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30"/>
          <p:cNvSpPr txBox="1"/>
          <p:nvPr>
            <p:ph idx="1" type="body"/>
          </p:nvPr>
        </p:nvSpPr>
        <p:spPr>
          <a:xfrm>
            <a:off x="521640" y="176868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4" name="Google Shape;104;p30"/>
          <p:cNvSpPr txBox="1"/>
          <p:nvPr>
            <p:ph idx="2" type="body"/>
          </p:nvPr>
        </p:nvSpPr>
        <p:spPr>
          <a:xfrm>
            <a:off x="3698280" y="176868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5" name="Google Shape;105;p30"/>
          <p:cNvSpPr txBox="1"/>
          <p:nvPr>
            <p:ph idx="3" type="body"/>
          </p:nvPr>
        </p:nvSpPr>
        <p:spPr>
          <a:xfrm>
            <a:off x="6874920" y="176868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6" name="Google Shape;106;p30"/>
          <p:cNvSpPr txBox="1"/>
          <p:nvPr>
            <p:ph idx="4" type="body"/>
          </p:nvPr>
        </p:nvSpPr>
        <p:spPr>
          <a:xfrm>
            <a:off x="6874920" y="405864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7" name="Google Shape;107;p30"/>
          <p:cNvSpPr txBox="1"/>
          <p:nvPr>
            <p:ph idx="5" type="body"/>
          </p:nvPr>
        </p:nvSpPr>
        <p:spPr>
          <a:xfrm>
            <a:off x="3698280" y="405864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8" name="Google Shape;108;p30"/>
          <p:cNvSpPr txBox="1"/>
          <p:nvPr>
            <p:ph idx="6" type="body"/>
          </p:nvPr>
        </p:nvSpPr>
        <p:spPr>
          <a:xfrm>
            <a:off x="521640" y="4058640"/>
            <a:ext cx="302508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3" name="Shape 13"/>
        <p:cNvGrpSpPr/>
        <p:nvPr/>
      </p:nvGrpSpPr>
      <p:grpSpPr>
        <a:xfrm>
          <a:off x="0" y="0"/>
          <a:ext cx="0" cy="0"/>
          <a:chOff x="0" y="0"/>
          <a:chExt cx="0" cy="0"/>
        </a:xfrm>
      </p:grpSpPr>
      <p:sp>
        <p:nvSpPr>
          <p:cNvPr id="14" name="Google Shape;14;p10"/>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0"/>
          <p:cNvSpPr txBox="1"/>
          <p:nvPr>
            <p:ph idx="1" type="body"/>
          </p:nvPr>
        </p:nvSpPr>
        <p:spPr>
          <a:xfrm>
            <a:off x="521640" y="1768680"/>
            <a:ext cx="9394920" cy="43840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6" name="Shape 16"/>
        <p:cNvGrpSpPr/>
        <p:nvPr/>
      </p:nvGrpSpPr>
      <p:grpSpPr>
        <a:xfrm>
          <a:off x="0" y="0"/>
          <a:ext cx="0" cy="0"/>
          <a:chOff x="0" y="0"/>
          <a:chExt cx="0" cy="0"/>
        </a:xfrm>
      </p:grpSpPr>
      <p:sp>
        <p:nvSpPr>
          <p:cNvPr id="17" name="Google Shape;17;p11"/>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11"/>
          <p:cNvSpPr txBox="1"/>
          <p:nvPr>
            <p:ph idx="1" type="body"/>
          </p:nvPr>
        </p:nvSpPr>
        <p:spPr>
          <a:xfrm>
            <a:off x="521640" y="1768680"/>
            <a:ext cx="4584600" cy="43840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9" name="Google Shape;19;p11"/>
          <p:cNvSpPr txBox="1"/>
          <p:nvPr>
            <p:ph idx="2" type="body"/>
          </p:nvPr>
        </p:nvSpPr>
        <p:spPr>
          <a:xfrm>
            <a:off x="5335920" y="1768680"/>
            <a:ext cx="4584600" cy="43840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0" name="Shape 20"/>
        <p:cNvGrpSpPr/>
        <p:nvPr/>
      </p:nvGrpSpPr>
      <p:grpSpPr>
        <a:xfrm>
          <a:off x="0" y="0"/>
          <a:ext cx="0" cy="0"/>
          <a:chOff x="0" y="0"/>
          <a:chExt cx="0" cy="0"/>
        </a:xfrm>
      </p:grpSpPr>
      <p:sp>
        <p:nvSpPr>
          <p:cNvPr id="21" name="Google Shape;21;p12"/>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2" name="Shape 22"/>
        <p:cNvGrpSpPr/>
        <p:nvPr/>
      </p:nvGrpSpPr>
      <p:grpSpPr>
        <a:xfrm>
          <a:off x="0" y="0"/>
          <a:ext cx="0" cy="0"/>
          <a:chOff x="0" y="0"/>
          <a:chExt cx="0" cy="0"/>
        </a:xfrm>
      </p:grpSpPr>
      <p:sp>
        <p:nvSpPr>
          <p:cNvPr id="23" name="Google Shape;23;p13"/>
          <p:cNvSpPr txBox="1"/>
          <p:nvPr>
            <p:ph idx="1" type="subTitle"/>
          </p:nvPr>
        </p:nvSpPr>
        <p:spPr>
          <a:xfrm>
            <a:off x="356040" y="3161520"/>
            <a:ext cx="9727920" cy="5735160"/>
          </a:xfrm>
          <a:prstGeom prst="rect">
            <a:avLst/>
          </a:prstGeom>
          <a:noFill/>
          <a:ln>
            <a:noFill/>
          </a:ln>
        </p:spPr>
        <p:txBody>
          <a:bodyPr anchorCtr="0" anchor="ctr" bIns="0" lIns="0" spcFirstLastPara="1" rIns="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24" name="Shape 24"/>
        <p:cNvGrpSpPr/>
        <p:nvPr/>
      </p:nvGrpSpPr>
      <p:grpSpPr>
        <a:xfrm>
          <a:off x="0" y="0"/>
          <a:ext cx="0" cy="0"/>
          <a:chOff x="0" y="0"/>
          <a:chExt cx="0" cy="0"/>
        </a:xfrm>
      </p:grpSpPr>
      <p:sp>
        <p:nvSpPr>
          <p:cNvPr id="25" name="Google Shape;25;p14"/>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4"/>
          <p:cNvSpPr txBox="1"/>
          <p:nvPr>
            <p:ph idx="1" type="body"/>
          </p:nvPr>
        </p:nvSpPr>
        <p:spPr>
          <a:xfrm>
            <a:off x="52164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7" name="Google Shape;27;p14"/>
          <p:cNvSpPr txBox="1"/>
          <p:nvPr>
            <p:ph idx="2" type="body"/>
          </p:nvPr>
        </p:nvSpPr>
        <p:spPr>
          <a:xfrm>
            <a:off x="521640" y="405864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8" name="Google Shape;28;p14"/>
          <p:cNvSpPr txBox="1"/>
          <p:nvPr>
            <p:ph idx="3" type="body"/>
          </p:nvPr>
        </p:nvSpPr>
        <p:spPr>
          <a:xfrm>
            <a:off x="5335920" y="1768680"/>
            <a:ext cx="4584600" cy="43840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5"/>
          <p:cNvSpPr txBox="1"/>
          <p:nvPr>
            <p:ph idx="1" type="body"/>
          </p:nvPr>
        </p:nvSpPr>
        <p:spPr>
          <a:xfrm>
            <a:off x="521640" y="1768680"/>
            <a:ext cx="4584600" cy="43840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2" name="Google Shape;32;p15"/>
          <p:cNvSpPr txBox="1"/>
          <p:nvPr>
            <p:ph idx="2" type="body"/>
          </p:nvPr>
        </p:nvSpPr>
        <p:spPr>
          <a:xfrm>
            <a:off x="533592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3" name="Google Shape;33;p15"/>
          <p:cNvSpPr txBox="1"/>
          <p:nvPr>
            <p:ph idx="3" type="body"/>
          </p:nvPr>
        </p:nvSpPr>
        <p:spPr>
          <a:xfrm>
            <a:off x="5335920" y="405864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34" name="Shape 34"/>
        <p:cNvGrpSpPr/>
        <p:nvPr/>
      </p:nvGrpSpPr>
      <p:grpSpPr>
        <a:xfrm>
          <a:off x="0" y="0"/>
          <a:ext cx="0" cy="0"/>
          <a:chOff x="0" y="0"/>
          <a:chExt cx="0" cy="0"/>
        </a:xfrm>
      </p:grpSpPr>
      <p:sp>
        <p:nvSpPr>
          <p:cNvPr id="35" name="Google Shape;35;p16"/>
          <p:cNvSpPr txBox="1"/>
          <p:nvPr>
            <p:ph type="title"/>
          </p:nvPr>
        </p:nvSpPr>
        <p:spPr>
          <a:xfrm>
            <a:off x="356040" y="3161520"/>
            <a:ext cx="9727920" cy="1236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6"/>
          <p:cNvSpPr txBox="1"/>
          <p:nvPr>
            <p:ph idx="1" type="body"/>
          </p:nvPr>
        </p:nvSpPr>
        <p:spPr>
          <a:xfrm>
            <a:off x="52164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7" name="Google Shape;37;p16"/>
          <p:cNvSpPr txBox="1"/>
          <p:nvPr>
            <p:ph idx="2" type="body"/>
          </p:nvPr>
        </p:nvSpPr>
        <p:spPr>
          <a:xfrm>
            <a:off x="5335920" y="1768680"/>
            <a:ext cx="458460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8" name="Google Shape;38;p16"/>
          <p:cNvSpPr txBox="1"/>
          <p:nvPr>
            <p:ph idx="3" type="body"/>
          </p:nvPr>
        </p:nvSpPr>
        <p:spPr>
          <a:xfrm>
            <a:off x="521640" y="4058640"/>
            <a:ext cx="9394920" cy="2090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3.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5"/>
          <p:cNvSpPr txBox="1"/>
          <p:nvPr>
            <p:ph type="title"/>
          </p:nvPr>
        </p:nvSpPr>
        <p:spPr>
          <a:xfrm>
            <a:off x="356040" y="1094400"/>
            <a:ext cx="9727920" cy="3016440"/>
          </a:xfrm>
          <a:prstGeom prst="rect">
            <a:avLst/>
          </a:prstGeom>
          <a:noFill/>
          <a:ln>
            <a:noFill/>
          </a:ln>
        </p:spPr>
        <p:txBody>
          <a:bodyPr anchorCtr="0" anchor="b" bIns="114475" lIns="114475" spcFirstLastPara="1" rIns="114475" wrap="square" tIns="114475">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7" name="Google Shape;7;p5"/>
          <p:cNvSpPr txBox="1"/>
          <p:nvPr>
            <p:ph idx="12" type="sldNum"/>
          </p:nvPr>
        </p:nvSpPr>
        <p:spPr>
          <a:xfrm>
            <a:off x="9673200" y="6854040"/>
            <a:ext cx="626040" cy="578160"/>
          </a:xfrm>
          <a:prstGeom prst="rect">
            <a:avLst/>
          </a:prstGeom>
          <a:noFill/>
          <a:ln>
            <a:noFill/>
          </a:ln>
        </p:spPr>
        <p:txBody>
          <a:bodyPr anchorCtr="0" anchor="ctr" bIns="114475" lIns="114475" spcFirstLastPara="1" rIns="114475" wrap="square" tIns="114475">
            <a:noAutofit/>
          </a:bodyPr>
          <a:lstStyle>
            <a:lvl1pPr indent="0" lvl="0" marL="0" marR="0" rtl="0" algn="r">
              <a:lnSpc>
                <a:spcPct val="100000"/>
              </a:lnSpc>
              <a:spcBef>
                <a:spcPts val="0"/>
              </a:spcBef>
              <a:buNone/>
              <a:defRPr b="0" i="0" sz="1300" u="none" cap="none" strike="noStrike">
                <a:solidFill>
                  <a:srgbClr val="595959"/>
                </a:solidFill>
                <a:latin typeface="Arial"/>
                <a:ea typeface="Arial"/>
                <a:cs typeface="Arial"/>
                <a:sym typeface="Arial"/>
              </a:defRPr>
            </a:lvl1pPr>
            <a:lvl2pPr indent="0" lvl="1" marL="0" marR="0" rtl="0" algn="r">
              <a:lnSpc>
                <a:spcPct val="100000"/>
              </a:lnSpc>
              <a:spcBef>
                <a:spcPts val="0"/>
              </a:spcBef>
              <a:buNone/>
              <a:defRPr b="0" i="0" sz="1300" u="none" cap="none" strike="noStrike">
                <a:solidFill>
                  <a:srgbClr val="595959"/>
                </a:solidFill>
                <a:latin typeface="Arial"/>
                <a:ea typeface="Arial"/>
                <a:cs typeface="Arial"/>
                <a:sym typeface="Arial"/>
              </a:defRPr>
            </a:lvl2pPr>
            <a:lvl3pPr indent="0" lvl="2" marL="0" marR="0" rtl="0" algn="r">
              <a:lnSpc>
                <a:spcPct val="100000"/>
              </a:lnSpc>
              <a:spcBef>
                <a:spcPts val="0"/>
              </a:spcBef>
              <a:buNone/>
              <a:defRPr b="0" i="0" sz="1300" u="none" cap="none" strike="noStrike">
                <a:solidFill>
                  <a:srgbClr val="595959"/>
                </a:solidFill>
                <a:latin typeface="Arial"/>
                <a:ea typeface="Arial"/>
                <a:cs typeface="Arial"/>
                <a:sym typeface="Arial"/>
              </a:defRPr>
            </a:lvl3pPr>
            <a:lvl4pPr indent="0" lvl="3" marL="0" marR="0" rtl="0" algn="r">
              <a:lnSpc>
                <a:spcPct val="100000"/>
              </a:lnSpc>
              <a:spcBef>
                <a:spcPts val="0"/>
              </a:spcBef>
              <a:buNone/>
              <a:defRPr b="0" i="0" sz="1300" u="none" cap="none" strike="noStrike">
                <a:solidFill>
                  <a:srgbClr val="595959"/>
                </a:solidFill>
                <a:latin typeface="Arial"/>
                <a:ea typeface="Arial"/>
                <a:cs typeface="Arial"/>
                <a:sym typeface="Arial"/>
              </a:defRPr>
            </a:lvl4pPr>
            <a:lvl5pPr indent="0" lvl="4" marL="0" marR="0" rtl="0" algn="r">
              <a:lnSpc>
                <a:spcPct val="100000"/>
              </a:lnSpc>
              <a:spcBef>
                <a:spcPts val="0"/>
              </a:spcBef>
              <a:buNone/>
              <a:defRPr b="0" i="0" sz="1300" u="none" cap="none" strike="noStrike">
                <a:solidFill>
                  <a:srgbClr val="595959"/>
                </a:solidFill>
                <a:latin typeface="Arial"/>
                <a:ea typeface="Arial"/>
                <a:cs typeface="Arial"/>
                <a:sym typeface="Arial"/>
              </a:defRPr>
            </a:lvl5pPr>
            <a:lvl6pPr indent="0" lvl="5" marL="0" marR="0" rtl="0" algn="r">
              <a:lnSpc>
                <a:spcPct val="100000"/>
              </a:lnSpc>
              <a:spcBef>
                <a:spcPts val="0"/>
              </a:spcBef>
              <a:buNone/>
              <a:defRPr b="0" i="0" sz="1300" u="none" cap="none" strike="noStrike">
                <a:solidFill>
                  <a:srgbClr val="595959"/>
                </a:solidFill>
                <a:latin typeface="Arial"/>
                <a:ea typeface="Arial"/>
                <a:cs typeface="Arial"/>
                <a:sym typeface="Arial"/>
              </a:defRPr>
            </a:lvl6pPr>
            <a:lvl7pPr indent="0" lvl="6" marL="0" marR="0" rtl="0" algn="r">
              <a:lnSpc>
                <a:spcPct val="100000"/>
              </a:lnSpc>
              <a:spcBef>
                <a:spcPts val="0"/>
              </a:spcBef>
              <a:buNone/>
              <a:defRPr b="0" i="0" sz="1300" u="none" cap="none" strike="noStrike">
                <a:solidFill>
                  <a:srgbClr val="595959"/>
                </a:solidFill>
                <a:latin typeface="Arial"/>
                <a:ea typeface="Arial"/>
                <a:cs typeface="Arial"/>
                <a:sym typeface="Arial"/>
              </a:defRPr>
            </a:lvl7pPr>
            <a:lvl8pPr indent="0" lvl="7" marL="0" marR="0" rtl="0" algn="r">
              <a:lnSpc>
                <a:spcPct val="100000"/>
              </a:lnSpc>
              <a:spcBef>
                <a:spcPts val="0"/>
              </a:spcBef>
              <a:buNone/>
              <a:defRPr b="0" i="0" sz="1300" u="none" cap="none" strike="noStrike">
                <a:solidFill>
                  <a:srgbClr val="595959"/>
                </a:solidFill>
                <a:latin typeface="Arial"/>
                <a:ea typeface="Arial"/>
                <a:cs typeface="Arial"/>
                <a:sym typeface="Arial"/>
              </a:defRPr>
            </a:lvl8pPr>
            <a:lvl9pPr indent="0" lvl="8" marL="0" marR="0" rtl="0" algn="r">
              <a:lnSpc>
                <a:spcPct val="100000"/>
              </a:lnSpc>
              <a:spcBef>
                <a:spcPts val="0"/>
              </a:spcBef>
              <a:buNone/>
              <a:defRPr b="0" i="0" sz="1300" u="none" cap="none" strike="noStrike">
                <a:solidFill>
                  <a:srgbClr val="59595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FR"/>
              <a:t>‹#›</a:t>
            </a:fld>
            <a:endParaRPr>
              <a:solidFill>
                <a:srgbClr val="000000"/>
              </a:solidFill>
              <a:latin typeface="Times New Roman"/>
              <a:ea typeface="Times New Roman"/>
              <a:cs typeface="Times New Roman"/>
              <a:sym typeface="Times New Roman"/>
            </a:endParaRPr>
          </a:p>
        </p:txBody>
      </p:sp>
      <p:sp>
        <p:nvSpPr>
          <p:cNvPr id="8" name="Google Shape;8;p5"/>
          <p:cNvSpPr txBox="1"/>
          <p:nvPr>
            <p:ph idx="1" type="body"/>
          </p:nvPr>
        </p:nvSpPr>
        <p:spPr>
          <a:xfrm>
            <a:off x="521640" y="1768680"/>
            <a:ext cx="9394920" cy="4384080"/>
          </a:xfrm>
          <a:prstGeom prst="rect">
            <a:avLst/>
          </a:prstGeom>
          <a:noFill/>
          <a:ln>
            <a:noFill/>
          </a:ln>
        </p:spPr>
        <p:txBody>
          <a:bodyPr anchorCtr="0" anchor="t" bIns="0" lIns="0" spcFirstLastPara="1" rIns="0" wrap="square" tIns="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7" name="Shape 57"/>
        <p:cNvGrpSpPr/>
        <p:nvPr/>
      </p:nvGrpSpPr>
      <p:grpSpPr>
        <a:xfrm>
          <a:off x="0" y="0"/>
          <a:ext cx="0" cy="0"/>
          <a:chOff x="0" y="0"/>
          <a:chExt cx="0" cy="0"/>
        </a:xfrm>
      </p:grpSpPr>
      <p:sp>
        <p:nvSpPr>
          <p:cNvPr id="58" name="Google Shape;58;p7"/>
          <p:cNvSpPr txBox="1"/>
          <p:nvPr>
            <p:ph type="title"/>
          </p:nvPr>
        </p:nvSpPr>
        <p:spPr>
          <a:xfrm>
            <a:off x="356040" y="3161520"/>
            <a:ext cx="9727920" cy="1236960"/>
          </a:xfrm>
          <a:prstGeom prst="rect">
            <a:avLst/>
          </a:prstGeom>
          <a:noFill/>
          <a:ln>
            <a:noFill/>
          </a:ln>
        </p:spPr>
        <p:txBody>
          <a:bodyPr anchorCtr="0" anchor="ctr" bIns="114475" lIns="114475" spcFirstLastPara="1" rIns="114475" wrap="square" tIns="114475">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59" name="Google Shape;59;p7"/>
          <p:cNvSpPr txBox="1"/>
          <p:nvPr>
            <p:ph idx="12" type="sldNum"/>
          </p:nvPr>
        </p:nvSpPr>
        <p:spPr>
          <a:xfrm>
            <a:off x="9673200" y="6854040"/>
            <a:ext cx="626040" cy="578160"/>
          </a:xfrm>
          <a:prstGeom prst="rect">
            <a:avLst/>
          </a:prstGeom>
          <a:noFill/>
          <a:ln>
            <a:noFill/>
          </a:ln>
        </p:spPr>
        <p:txBody>
          <a:bodyPr anchorCtr="0" anchor="ctr" bIns="114475" lIns="114475" spcFirstLastPara="1" rIns="114475" wrap="square" tIns="114475">
            <a:noAutofit/>
          </a:bodyPr>
          <a:lstStyle>
            <a:lvl1pPr indent="0" lvl="0" marL="0" marR="0" rtl="0" algn="r">
              <a:lnSpc>
                <a:spcPct val="100000"/>
              </a:lnSpc>
              <a:spcBef>
                <a:spcPts val="0"/>
              </a:spcBef>
              <a:buNone/>
              <a:defRPr b="0" i="0" sz="1300" u="none" cap="none" strike="noStrike">
                <a:solidFill>
                  <a:srgbClr val="595959"/>
                </a:solidFill>
                <a:latin typeface="Arial"/>
                <a:ea typeface="Arial"/>
                <a:cs typeface="Arial"/>
                <a:sym typeface="Arial"/>
              </a:defRPr>
            </a:lvl1pPr>
            <a:lvl2pPr indent="0" lvl="1" marL="0" marR="0" rtl="0" algn="r">
              <a:lnSpc>
                <a:spcPct val="100000"/>
              </a:lnSpc>
              <a:spcBef>
                <a:spcPts val="0"/>
              </a:spcBef>
              <a:buNone/>
              <a:defRPr b="0" i="0" sz="1300" u="none" cap="none" strike="noStrike">
                <a:solidFill>
                  <a:srgbClr val="595959"/>
                </a:solidFill>
                <a:latin typeface="Arial"/>
                <a:ea typeface="Arial"/>
                <a:cs typeface="Arial"/>
                <a:sym typeface="Arial"/>
              </a:defRPr>
            </a:lvl2pPr>
            <a:lvl3pPr indent="0" lvl="2" marL="0" marR="0" rtl="0" algn="r">
              <a:lnSpc>
                <a:spcPct val="100000"/>
              </a:lnSpc>
              <a:spcBef>
                <a:spcPts val="0"/>
              </a:spcBef>
              <a:buNone/>
              <a:defRPr b="0" i="0" sz="1300" u="none" cap="none" strike="noStrike">
                <a:solidFill>
                  <a:srgbClr val="595959"/>
                </a:solidFill>
                <a:latin typeface="Arial"/>
                <a:ea typeface="Arial"/>
                <a:cs typeface="Arial"/>
                <a:sym typeface="Arial"/>
              </a:defRPr>
            </a:lvl3pPr>
            <a:lvl4pPr indent="0" lvl="3" marL="0" marR="0" rtl="0" algn="r">
              <a:lnSpc>
                <a:spcPct val="100000"/>
              </a:lnSpc>
              <a:spcBef>
                <a:spcPts val="0"/>
              </a:spcBef>
              <a:buNone/>
              <a:defRPr b="0" i="0" sz="1300" u="none" cap="none" strike="noStrike">
                <a:solidFill>
                  <a:srgbClr val="595959"/>
                </a:solidFill>
                <a:latin typeface="Arial"/>
                <a:ea typeface="Arial"/>
                <a:cs typeface="Arial"/>
                <a:sym typeface="Arial"/>
              </a:defRPr>
            </a:lvl4pPr>
            <a:lvl5pPr indent="0" lvl="4" marL="0" marR="0" rtl="0" algn="r">
              <a:lnSpc>
                <a:spcPct val="100000"/>
              </a:lnSpc>
              <a:spcBef>
                <a:spcPts val="0"/>
              </a:spcBef>
              <a:buNone/>
              <a:defRPr b="0" i="0" sz="1300" u="none" cap="none" strike="noStrike">
                <a:solidFill>
                  <a:srgbClr val="595959"/>
                </a:solidFill>
                <a:latin typeface="Arial"/>
                <a:ea typeface="Arial"/>
                <a:cs typeface="Arial"/>
                <a:sym typeface="Arial"/>
              </a:defRPr>
            </a:lvl5pPr>
            <a:lvl6pPr indent="0" lvl="5" marL="0" marR="0" rtl="0" algn="r">
              <a:lnSpc>
                <a:spcPct val="100000"/>
              </a:lnSpc>
              <a:spcBef>
                <a:spcPts val="0"/>
              </a:spcBef>
              <a:buNone/>
              <a:defRPr b="0" i="0" sz="1300" u="none" cap="none" strike="noStrike">
                <a:solidFill>
                  <a:srgbClr val="595959"/>
                </a:solidFill>
                <a:latin typeface="Arial"/>
                <a:ea typeface="Arial"/>
                <a:cs typeface="Arial"/>
                <a:sym typeface="Arial"/>
              </a:defRPr>
            </a:lvl6pPr>
            <a:lvl7pPr indent="0" lvl="6" marL="0" marR="0" rtl="0" algn="r">
              <a:lnSpc>
                <a:spcPct val="100000"/>
              </a:lnSpc>
              <a:spcBef>
                <a:spcPts val="0"/>
              </a:spcBef>
              <a:buNone/>
              <a:defRPr b="0" i="0" sz="1300" u="none" cap="none" strike="noStrike">
                <a:solidFill>
                  <a:srgbClr val="595959"/>
                </a:solidFill>
                <a:latin typeface="Arial"/>
                <a:ea typeface="Arial"/>
                <a:cs typeface="Arial"/>
                <a:sym typeface="Arial"/>
              </a:defRPr>
            </a:lvl7pPr>
            <a:lvl8pPr indent="0" lvl="7" marL="0" marR="0" rtl="0" algn="r">
              <a:lnSpc>
                <a:spcPct val="100000"/>
              </a:lnSpc>
              <a:spcBef>
                <a:spcPts val="0"/>
              </a:spcBef>
              <a:buNone/>
              <a:defRPr b="0" i="0" sz="1300" u="none" cap="none" strike="noStrike">
                <a:solidFill>
                  <a:srgbClr val="595959"/>
                </a:solidFill>
                <a:latin typeface="Arial"/>
                <a:ea typeface="Arial"/>
                <a:cs typeface="Arial"/>
                <a:sym typeface="Arial"/>
              </a:defRPr>
            </a:lvl8pPr>
            <a:lvl9pPr indent="0" lvl="8" marL="0" marR="0" rtl="0" algn="r">
              <a:lnSpc>
                <a:spcPct val="100000"/>
              </a:lnSpc>
              <a:spcBef>
                <a:spcPts val="0"/>
              </a:spcBef>
              <a:buNone/>
              <a:defRPr b="0" i="0" sz="1300" u="none" cap="none" strike="noStrike">
                <a:solidFill>
                  <a:srgbClr val="59595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FR"/>
              <a:t>‹#›</a:t>
            </a:fld>
            <a:endParaRPr>
              <a:solidFill>
                <a:srgbClr val="000000"/>
              </a:solidFill>
              <a:latin typeface="Times New Roman"/>
              <a:ea typeface="Times New Roman"/>
              <a:cs typeface="Times New Roman"/>
              <a:sym typeface="Times New Roman"/>
            </a:endParaRPr>
          </a:p>
        </p:txBody>
      </p:sp>
      <p:sp>
        <p:nvSpPr>
          <p:cNvPr id="60" name="Google Shape;60;p7"/>
          <p:cNvSpPr txBox="1"/>
          <p:nvPr>
            <p:ph idx="1" type="body"/>
          </p:nvPr>
        </p:nvSpPr>
        <p:spPr>
          <a:xfrm>
            <a:off x="521640" y="1768680"/>
            <a:ext cx="9394920" cy="4384080"/>
          </a:xfrm>
          <a:prstGeom prst="rect">
            <a:avLst/>
          </a:prstGeom>
          <a:noFill/>
          <a:ln>
            <a:noFill/>
          </a:ln>
        </p:spPr>
        <p:txBody>
          <a:bodyPr anchorCtr="0" anchor="t" bIns="0" lIns="0" spcFirstLastPara="1" rIns="0" wrap="square" tIns="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
          <p:cNvSpPr/>
          <p:nvPr/>
        </p:nvSpPr>
        <p:spPr>
          <a:xfrm>
            <a:off x="147600" y="78120"/>
            <a:ext cx="10144800" cy="62388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fr-FR" sz="2200" u="none" cap="none" strike="noStrike">
                <a:solidFill>
                  <a:srgbClr val="000000"/>
                </a:solidFill>
                <a:latin typeface="Permanent Marker"/>
                <a:ea typeface="Permanent Marker"/>
                <a:cs typeface="Permanent Marker"/>
                <a:sym typeface="Permanent Marker"/>
              </a:rPr>
              <a:t>EN ROUTE AVEC TERPSICHORE POUR UNE NOUVELLE SAISON !</a:t>
            </a:r>
            <a:endParaRPr b="1" i="0" sz="2200" u="none" cap="none" strike="noStrike">
              <a:solidFill>
                <a:srgbClr val="000000"/>
              </a:solidFill>
              <a:latin typeface="Arial"/>
              <a:ea typeface="Arial"/>
              <a:cs typeface="Arial"/>
              <a:sym typeface="Arial"/>
            </a:endParaRPr>
          </a:p>
        </p:txBody>
      </p:sp>
      <p:sp>
        <p:nvSpPr>
          <p:cNvPr id="114" name="Google Shape;114;p1"/>
          <p:cNvSpPr/>
          <p:nvPr/>
        </p:nvSpPr>
        <p:spPr>
          <a:xfrm>
            <a:off x="252350" y="601925"/>
            <a:ext cx="9711000" cy="3090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fr-FR" sz="1100" u="none" cap="none" strike="noStrike">
                <a:solidFill>
                  <a:srgbClr val="000000"/>
                </a:solidFill>
                <a:latin typeface="Tahoma"/>
                <a:ea typeface="Tahoma"/>
                <a:cs typeface="Tahoma"/>
                <a:sym typeface="Tahoma"/>
              </a:rPr>
              <a:t>Bonjour à tous,</a:t>
            </a:r>
            <a:br>
              <a:rPr b="0" i="0" lang="fr-FR" sz="1800" u="none" cap="none" strike="noStrike">
                <a:latin typeface="Arial"/>
                <a:ea typeface="Arial"/>
                <a:cs typeface="Arial"/>
                <a:sym typeface="Arial"/>
              </a:rPr>
            </a:br>
            <a:endParaRPr b="0" i="0" sz="11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0" i="0" lang="fr-FR" sz="1100" u="none" cap="none" strike="noStrike">
                <a:solidFill>
                  <a:srgbClr val="000000"/>
                </a:solidFill>
                <a:latin typeface="Tahoma"/>
                <a:ea typeface="Tahoma"/>
                <a:cs typeface="Tahoma"/>
                <a:sym typeface="Tahoma"/>
              </a:rPr>
              <a:t>Les professeurs et le conseil d'administration sont ravis de vous retrouver pour une nouvelle année de danse.</a:t>
            </a:r>
            <a:endParaRPr b="0" i="0" sz="1100" u="none" cap="none" strike="noStrike">
              <a:solidFill>
                <a:srgbClr val="000000"/>
              </a:solidFill>
              <a:latin typeface="Arial"/>
              <a:ea typeface="Arial"/>
              <a:cs typeface="Arial"/>
              <a:sym typeface="Arial"/>
            </a:endParaRPr>
          </a:p>
          <a:p>
            <a:pPr indent="0" lvl="0" marL="268200" marR="0" rtl="0" algn="l">
              <a:lnSpc>
                <a:spcPct val="100000"/>
              </a:lnSpc>
              <a:spcBef>
                <a:spcPts val="0"/>
              </a:spcBef>
              <a:spcAft>
                <a:spcPts val="0"/>
              </a:spcAft>
              <a:buNone/>
            </a:pPr>
            <a:r>
              <a:t/>
            </a:r>
            <a:endParaRPr b="0" i="0" sz="1100" u="none" cap="none" strike="noStrike">
              <a:solidFill>
                <a:srgbClr val="000000"/>
              </a:solidFill>
              <a:latin typeface="Arial"/>
              <a:ea typeface="Arial"/>
              <a:cs typeface="Arial"/>
              <a:sym typeface="Arial"/>
            </a:endParaRPr>
          </a:p>
          <a:p>
            <a:pPr indent="-267840" lvl="0" marL="268199" marR="0" rtl="0" algn="l">
              <a:lnSpc>
                <a:spcPct val="100000"/>
              </a:lnSpc>
              <a:spcBef>
                <a:spcPts val="0"/>
              </a:spcBef>
              <a:spcAft>
                <a:spcPts val="0"/>
              </a:spcAft>
              <a:buNone/>
            </a:pPr>
            <a:r>
              <a:rPr b="0" i="0" lang="fr-FR" sz="1100" u="none" cap="none" strike="noStrike">
                <a:solidFill>
                  <a:srgbClr val="000000"/>
                </a:solidFill>
                <a:latin typeface="Tahoma"/>
                <a:ea typeface="Tahoma"/>
                <a:cs typeface="Tahoma"/>
                <a:sym typeface="Tahoma"/>
              </a:rPr>
              <a:t>Pour 2023-2024, nos professeurs,  </a:t>
            </a:r>
            <a:r>
              <a:rPr lang="fr-FR" sz="1300">
                <a:solidFill>
                  <a:schemeClr val="dk1"/>
                </a:solidFill>
                <a:latin typeface="Times New Roman"/>
                <a:ea typeface="Times New Roman"/>
                <a:cs typeface="Times New Roman"/>
                <a:sym typeface="Times New Roman"/>
              </a:rPr>
              <a:t>Géraldine, Baptiste et Cynthia vous </a:t>
            </a:r>
            <a:r>
              <a:rPr b="0" i="0" lang="fr-FR" sz="1100" u="none" cap="none" strike="noStrike">
                <a:solidFill>
                  <a:srgbClr val="000000"/>
                </a:solidFill>
                <a:latin typeface="Tahoma"/>
                <a:ea typeface="Tahoma"/>
                <a:cs typeface="Tahoma"/>
                <a:sym typeface="Tahoma"/>
              </a:rPr>
              <a:t>proposent des nouveautés :</a:t>
            </a:r>
            <a:endParaRPr b="0" i="0" sz="1100" u="none" cap="none" strike="noStrike">
              <a:solidFill>
                <a:srgbClr val="000000"/>
              </a:solidFill>
              <a:latin typeface="Arial"/>
              <a:ea typeface="Arial"/>
              <a:cs typeface="Arial"/>
              <a:sym typeface="Arial"/>
            </a:endParaRPr>
          </a:p>
          <a:p>
            <a:pPr indent="-267840" lvl="0" marL="268200" marR="0" rtl="0" algn="l">
              <a:lnSpc>
                <a:spcPct val="100000"/>
              </a:lnSpc>
              <a:spcBef>
                <a:spcPts val="0"/>
              </a:spcBef>
              <a:spcAft>
                <a:spcPts val="0"/>
              </a:spcAft>
              <a:buNone/>
            </a:pPr>
            <a:r>
              <a:rPr lang="fr-FR" sz="1800"/>
              <a:t> </a:t>
            </a:r>
            <a:br>
              <a:rPr b="0" i="0" lang="fr-FR" sz="1800" u="none" cap="none" strike="noStrike">
                <a:latin typeface="Arial"/>
                <a:ea typeface="Arial"/>
                <a:cs typeface="Arial"/>
                <a:sym typeface="Arial"/>
              </a:rPr>
            </a:br>
            <a:r>
              <a:rPr b="0" i="0" lang="fr-FR" sz="1100" u="none" cap="none" strike="noStrike">
                <a:solidFill>
                  <a:srgbClr val="000000"/>
                </a:solidFill>
                <a:latin typeface="Tahoma"/>
                <a:ea typeface="Tahoma"/>
                <a:cs typeface="Tahoma"/>
                <a:sym typeface="Tahoma"/>
              </a:rPr>
              <a:t>-  </a:t>
            </a:r>
            <a:r>
              <a:rPr b="1" i="0" lang="fr-FR" sz="1100" u="sng" cap="none" strike="noStrike">
                <a:solidFill>
                  <a:srgbClr val="000000"/>
                </a:solidFill>
                <a:latin typeface="Tahoma"/>
                <a:ea typeface="Tahoma"/>
                <a:cs typeface="Tahoma"/>
                <a:sym typeface="Tahoma"/>
              </a:rPr>
              <a:t>Un cours étudiants à la carte</a:t>
            </a:r>
            <a:r>
              <a:rPr b="0" i="0" lang="fr-FR" sz="1100" u="none" cap="none" strike="noStrike">
                <a:solidFill>
                  <a:srgbClr val="000000"/>
                </a:solidFill>
                <a:latin typeface="Tahoma"/>
                <a:ea typeface="Tahoma"/>
                <a:cs typeface="Tahoma"/>
                <a:sym typeface="Tahoma"/>
              </a:rPr>
              <a:t>: dispensé  par Géraldine</a:t>
            </a:r>
            <a:endParaRPr b="0" i="0" sz="1100" u="none" cap="none" strike="noStrike">
              <a:solidFill>
                <a:srgbClr val="000000"/>
              </a:solidFill>
              <a:latin typeface="Arial"/>
              <a:ea typeface="Arial"/>
              <a:cs typeface="Arial"/>
              <a:sym typeface="Arial"/>
            </a:endParaRPr>
          </a:p>
          <a:p>
            <a:pPr indent="-183960" lvl="0" marL="452520" marR="0" rtl="0" algn="l">
              <a:lnSpc>
                <a:spcPct val="100000"/>
              </a:lnSpc>
              <a:spcBef>
                <a:spcPts val="0"/>
              </a:spcBef>
              <a:spcAft>
                <a:spcPts val="0"/>
              </a:spcAft>
              <a:buClr>
                <a:srgbClr val="000000"/>
              </a:buClr>
              <a:buSzPts val="1100"/>
              <a:buFont typeface="Arial"/>
              <a:buChar char="-"/>
            </a:pPr>
            <a:r>
              <a:rPr b="1" i="0" lang="fr-FR" sz="1100" u="sng" cap="none" strike="noStrike">
                <a:solidFill>
                  <a:srgbClr val="000000"/>
                </a:solidFill>
                <a:latin typeface="Tahoma"/>
                <a:ea typeface="Tahoma"/>
                <a:cs typeface="Tahoma"/>
                <a:sym typeface="Tahoma"/>
              </a:rPr>
              <a:t>Classique </a:t>
            </a:r>
            <a:r>
              <a:rPr b="0" i="0" lang="fr-FR" sz="1100" u="none" cap="none" strike="noStrike">
                <a:solidFill>
                  <a:srgbClr val="000000"/>
                </a:solidFill>
                <a:latin typeface="Tahoma"/>
                <a:ea typeface="Tahoma"/>
                <a:cs typeface="Tahoma"/>
                <a:sym typeface="Tahoma"/>
              </a:rPr>
              <a:t> : cours de pointes et de pas de deux (en duos) pour les collégiens et les lycéens</a:t>
            </a:r>
            <a:endParaRPr b="0" i="0" sz="1100" u="none" cap="none" strike="noStrike">
              <a:solidFill>
                <a:srgbClr val="000000"/>
              </a:solidFill>
              <a:latin typeface="Arial"/>
              <a:ea typeface="Arial"/>
              <a:cs typeface="Arial"/>
              <a:sym typeface="Arial"/>
            </a:endParaRPr>
          </a:p>
          <a:p>
            <a:pPr indent="-183960" lvl="0" marL="452520" marR="0" rtl="0" algn="l">
              <a:lnSpc>
                <a:spcPct val="100000"/>
              </a:lnSpc>
              <a:spcBef>
                <a:spcPts val="0"/>
              </a:spcBef>
              <a:spcAft>
                <a:spcPts val="0"/>
              </a:spcAft>
              <a:buClr>
                <a:srgbClr val="000000"/>
              </a:buClr>
              <a:buSzPts val="1100"/>
              <a:buFont typeface="Arial"/>
              <a:buChar char="-"/>
            </a:pPr>
            <a:r>
              <a:rPr b="1" i="0" lang="fr-FR" sz="1100" u="sng" cap="none" strike="noStrike">
                <a:solidFill>
                  <a:srgbClr val="000000"/>
                </a:solidFill>
                <a:latin typeface="Tahoma"/>
                <a:ea typeface="Tahoma"/>
                <a:cs typeface="Tahoma"/>
                <a:sym typeface="Tahoma"/>
              </a:rPr>
              <a:t>Cours adultes intermédiaires :</a:t>
            </a:r>
            <a:r>
              <a:rPr b="0" i="0" lang="fr-FR" sz="1100" u="none" cap="none" strike="noStrike">
                <a:solidFill>
                  <a:srgbClr val="000000"/>
                </a:solidFill>
                <a:latin typeface="Tahoma"/>
                <a:ea typeface="Tahoma"/>
                <a:cs typeface="Tahoma"/>
                <a:sym typeface="Tahoma"/>
              </a:rPr>
              <a:t> dispensé par Cynthia</a:t>
            </a:r>
            <a:endParaRPr b="0" i="0" sz="1100" u="none" cap="none" strike="noStrike">
              <a:solidFill>
                <a:srgbClr val="000000"/>
              </a:solidFill>
              <a:latin typeface="Arial"/>
              <a:ea typeface="Arial"/>
              <a:cs typeface="Arial"/>
              <a:sym typeface="Arial"/>
            </a:endParaRPr>
          </a:p>
          <a:p>
            <a:pPr indent="0" lvl="0" marL="0" rtl="0" algn="l">
              <a:spcBef>
                <a:spcPts val="0"/>
              </a:spcBef>
              <a:spcAft>
                <a:spcPts val="0"/>
              </a:spcAft>
              <a:buClr>
                <a:schemeClr val="dk1"/>
              </a:buClr>
              <a:buFont typeface="Arial"/>
              <a:buNone/>
            </a:pPr>
            <a:r>
              <a:t/>
            </a:r>
            <a:endParaRPr sz="1300">
              <a:solidFill>
                <a:schemeClr val="dk1"/>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None/>
            </a:pPr>
            <a:r>
              <a:t/>
            </a:r>
            <a:endParaRPr sz="1100"/>
          </a:p>
          <a:p>
            <a:pPr indent="0" lvl="0" marL="0" marR="0" rtl="0" algn="just">
              <a:lnSpc>
                <a:spcPct val="100000"/>
              </a:lnSpc>
              <a:spcBef>
                <a:spcPts val="0"/>
              </a:spcBef>
              <a:spcAft>
                <a:spcPts val="0"/>
              </a:spcAft>
              <a:buNone/>
            </a:pPr>
            <a:r>
              <a:rPr b="0" i="0" lang="fr-FR" sz="1100" u="none" cap="none" strike="noStrike">
                <a:solidFill>
                  <a:srgbClr val="000000"/>
                </a:solidFill>
                <a:latin typeface="Tahoma"/>
                <a:ea typeface="Tahoma"/>
                <a:cs typeface="Tahoma"/>
                <a:sym typeface="Tahoma"/>
              </a:rPr>
              <a:t>Et les cours que vous connaissez déjà sont reconduits, pour vous permettre de continuer ce que vous aimez.</a:t>
            </a:r>
            <a:endParaRPr b="0" i="0" sz="11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0" i="0" lang="fr-FR" sz="1100" u="none" cap="none" strike="noStrike">
                <a:solidFill>
                  <a:srgbClr val="000000"/>
                </a:solidFill>
                <a:latin typeface="Tahoma"/>
                <a:ea typeface="Tahoma"/>
                <a:cs typeface="Tahoma"/>
                <a:sym typeface="Tahoma"/>
              </a:rPr>
              <a:t>Nous avons hâte de vous retrouver encore l'année prochaine, pour continuer avec vous l'aventure Terpsichore !</a:t>
            </a:r>
            <a:endParaRPr b="0" i="0" sz="11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None/>
            </a:pPr>
            <a:r>
              <a:rPr b="0" i="0" lang="fr-FR" sz="1100" u="none" cap="none" strike="noStrike">
                <a:solidFill>
                  <a:srgbClr val="000000"/>
                </a:solidFill>
                <a:latin typeface="Tahoma"/>
                <a:ea typeface="Tahoma"/>
                <a:cs typeface="Tahoma"/>
                <a:sym typeface="Tahoma"/>
              </a:rPr>
              <a:t>Nathalie BERTRAND (Présidente</a:t>
            </a:r>
            <a:r>
              <a:rPr b="0" i="0" lang="fr-FR" sz="1200" u="none" cap="none" strike="noStrike">
                <a:solidFill>
                  <a:srgbClr val="000000"/>
                </a:solidFill>
                <a:latin typeface="Tahoma"/>
                <a:ea typeface="Tahoma"/>
                <a:cs typeface="Tahoma"/>
                <a:sym typeface="Tahoma"/>
              </a:rPr>
              <a:t>)</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300" u="none" cap="none" strike="noStrike">
              <a:solidFill>
                <a:srgbClr val="000000"/>
              </a:solidFill>
              <a:latin typeface="Arial"/>
              <a:ea typeface="Arial"/>
              <a:cs typeface="Arial"/>
              <a:sym typeface="Arial"/>
            </a:endParaRPr>
          </a:p>
        </p:txBody>
      </p:sp>
      <p:sp>
        <p:nvSpPr>
          <p:cNvPr id="115" name="Google Shape;115;p1"/>
          <p:cNvSpPr/>
          <p:nvPr/>
        </p:nvSpPr>
        <p:spPr>
          <a:xfrm>
            <a:off x="288300" y="3316600"/>
            <a:ext cx="9862800" cy="2417100"/>
          </a:xfrm>
          <a:prstGeom prst="rect">
            <a:avLst/>
          </a:prstGeom>
          <a:no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0"/>
              </a:spcAft>
              <a:buNone/>
            </a:pPr>
            <a:r>
              <a:t/>
            </a:r>
            <a:endParaRPr b="0" i="0" sz="1800" u="none" cap="none" strike="noStrike">
              <a:solidFill>
                <a:srgbClr val="000000"/>
              </a:solidFill>
              <a:latin typeface="Arial"/>
              <a:ea typeface="Arial"/>
              <a:cs typeface="Arial"/>
              <a:sym typeface="Arial"/>
            </a:endParaRPr>
          </a:p>
          <a:p>
            <a:pPr indent="0" lvl="0" marL="0" marR="0" rtl="0" algn="just">
              <a:lnSpc>
                <a:spcPct val="100000"/>
              </a:lnSpc>
              <a:spcBef>
                <a:spcPts val="850"/>
              </a:spcBef>
              <a:spcAft>
                <a:spcPts val="0"/>
              </a:spcAft>
              <a:buNone/>
            </a:pPr>
            <a:r>
              <a:rPr b="0" i="0" lang="fr-FR" sz="1300" u="none" cap="none" strike="noStrike">
                <a:solidFill>
                  <a:srgbClr val="000000"/>
                </a:solidFill>
                <a:latin typeface="Times New Roman"/>
                <a:ea typeface="Times New Roman"/>
                <a:cs typeface="Times New Roman"/>
                <a:sym typeface="Times New Roman"/>
              </a:rPr>
              <a:t>Nos professeurs réfléchissent à la mise en place d’ateliers chorégraphiques présentés aux rencontres chorégraphiques organisées par la Fédération Française de Danse (FFD). Les danseurs sélectionnés pour intégrer ces ateliers seront contactés directement par les professeurs </a:t>
            </a:r>
            <a:r>
              <a:rPr lang="fr-FR" sz="1300">
                <a:latin typeface="Times New Roman"/>
                <a:ea typeface="Times New Roman"/>
                <a:cs typeface="Times New Roman"/>
                <a:sym typeface="Times New Roman"/>
              </a:rPr>
              <a:t>dans l’été. </a:t>
            </a:r>
            <a:endParaRPr sz="1300"/>
          </a:p>
          <a:p>
            <a:pPr indent="0" lvl="0" marL="0" marR="0" rtl="0" algn="just">
              <a:lnSpc>
                <a:spcPct val="100000"/>
              </a:lnSpc>
              <a:spcBef>
                <a:spcPts val="850"/>
              </a:spcBef>
              <a:spcAft>
                <a:spcPts val="0"/>
              </a:spcAft>
              <a:buNone/>
            </a:pPr>
            <a:r>
              <a:t/>
            </a:r>
            <a:endParaRPr sz="1300"/>
          </a:p>
          <a:p>
            <a:pPr indent="0" lvl="0" marL="0" marR="0" rtl="0" algn="just">
              <a:lnSpc>
                <a:spcPct val="100000"/>
              </a:lnSpc>
              <a:spcBef>
                <a:spcPts val="850"/>
              </a:spcBef>
              <a:spcAft>
                <a:spcPts val="0"/>
              </a:spcAft>
              <a:buNone/>
            </a:pPr>
            <a:r>
              <a:rPr b="0" i="0" lang="fr-FR" sz="1300" u="none" cap="none" strike="noStrike">
                <a:solidFill>
                  <a:srgbClr val="000000"/>
                </a:solidFill>
                <a:latin typeface="Times New Roman"/>
                <a:ea typeface="Times New Roman"/>
                <a:cs typeface="Times New Roman"/>
                <a:sym typeface="Times New Roman"/>
              </a:rPr>
              <a:t>Vous trouverez sur les pages annexes les horaires et les tarifs des cours qui seront mis en place au mois de Septembre 2023. </a:t>
            </a:r>
            <a:endParaRPr b="0" i="0" sz="1300" u="none" cap="none" strike="noStrike">
              <a:solidFill>
                <a:srgbClr val="000000"/>
              </a:solidFill>
              <a:latin typeface="Times New Roman"/>
              <a:ea typeface="Times New Roman"/>
              <a:cs typeface="Times New Roman"/>
              <a:sym typeface="Times New Roman"/>
            </a:endParaRPr>
          </a:p>
          <a:p>
            <a:pPr indent="0" lvl="0" marL="0" marR="0" rtl="0" algn="just">
              <a:lnSpc>
                <a:spcPct val="100000"/>
              </a:lnSpc>
              <a:spcBef>
                <a:spcPts val="850"/>
              </a:spcBef>
              <a:spcAft>
                <a:spcPts val="0"/>
              </a:spcAft>
              <a:buNone/>
            </a:pPr>
            <a:r>
              <a:rPr b="1" i="0" lang="fr-FR" sz="1300" u="none" cap="none" strike="noStrike">
                <a:solidFill>
                  <a:srgbClr val="000000"/>
                </a:solidFill>
                <a:latin typeface="Times New Roman"/>
                <a:ea typeface="Times New Roman"/>
                <a:cs typeface="Times New Roman"/>
                <a:sym typeface="Times New Roman"/>
              </a:rPr>
              <a:t>ATTENTION, NOUS AVONS </a:t>
            </a:r>
            <a:r>
              <a:rPr b="1" lang="fr-FR" sz="1300">
                <a:latin typeface="Times New Roman"/>
                <a:ea typeface="Times New Roman"/>
                <a:cs typeface="Times New Roman"/>
                <a:sym typeface="Times New Roman"/>
              </a:rPr>
              <a:t>DU </a:t>
            </a:r>
            <a:r>
              <a:rPr b="1" i="0" lang="fr-FR" sz="1300" u="none" cap="none" strike="noStrike">
                <a:solidFill>
                  <a:srgbClr val="000000"/>
                </a:solidFill>
                <a:latin typeface="Times New Roman"/>
                <a:ea typeface="Times New Roman"/>
                <a:cs typeface="Times New Roman"/>
                <a:sym typeface="Times New Roman"/>
              </a:rPr>
              <a:t>FAIRE DES CHANGEMENTS </a:t>
            </a:r>
            <a:r>
              <a:rPr b="1" lang="fr-FR" sz="1300">
                <a:latin typeface="Times New Roman"/>
                <a:ea typeface="Times New Roman"/>
                <a:cs typeface="Times New Roman"/>
                <a:sym typeface="Times New Roman"/>
              </a:rPr>
              <a:t>DE JOURS ET D’HORAIRES PAR RAPPORT </a:t>
            </a:r>
            <a:r>
              <a:rPr b="1" lang="fr-FR" sz="1300">
                <a:latin typeface="Times New Roman"/>
                <a:ea typeface="Times New Roman"/>
                <a:cs typeface="Times New Roman"/>
                <a:sym typeface="Times New Roman"/>
              </a:rPr>
              <a:t>À CETTE</a:t>
            </a:r>
            <a:r>
              <a:rPr b="1" lang="fr-FR" sz="1300">
                <a:latin typeface="Times New Roman"/>
                <a:ea typeface="Times New Roman"/>
                <a:cs typeface="Times New Roman"/>
                <a:sym typeface="Times New Roman"/>
              </a:rPr>
              <a:t> ANNEE</a:t>
            </a:r>
            <a:r>
              <a:rPr b="1" i="0" lang="fr-FR" sz="1300" u="none" cap="none" strike="noStrike">
                <a:solidFill>
                  <a:srgbClr val="000000"/>
                </a:solidFill>
                <a:latin typeface="Times New Roman"/>
                <a:ea typeface="Times New Roman"/>
                <a:cs typeface="Times New Roman"/>
                <a:sym typeface="Times New Roman"/>
              </a:rPr>
              <a:t>.</a:t>
            </a:r>
            <a:endParaRPr b="0" i="0" sz="1300" u="none" cap="none" strike="noStrike">
              <a:solidFill>
                <a:srgbClr val="000000"/>
              </a:solidFill>
              <a:latin typeface="Arial"/>
              <a:ea typeface="Arial"/>
              <a:cs typeface="Arial"/>
              <a:sym typeface="Arial"/>
            </a:endParaRPr>
          </a:p>
          <a:p>
            <a:pPr indent="0" lvl="0" marL="0" marR="0" rtl="0" algn="just">
              <a:lnSpc>
                <a:spcPct val="100000"/>
              </a:lnSpc>
              <a:spcBef>
                <a:spcPts val="850"/>
              </a:spcBef>
              <a:spcAft>
                <a:spcPts val="0"/>
              </a:spcAft>
              <a:buNone/>
            </a:pPr>
            <a:r>
              <a:rPr b="1" lang="fr-FR" sz="1700">
                <a:latin typeface="Times New Roman"/>
                <a:ea typeface="Times New Roman"/>
                <a:cs typeface="Times New Roman"/>
                <a:sym typeface="Times New Roman"/>
              </a:rPr>
              <a:t>Pour renouveler votre </a:t>
            </a:r>
            <a:r>
              <a:rPr b="1" lang="fr-FR" sz="1700">
                <a:latin typeface="Times New Roman"/>
                <a:ea typeface="Times New Roman"/>
                <a:cs typeface="Times New Roman"/>
                <a:sym typeface="Times New Roman"/>
              </a:rPr>
              <a:t>inscription</a:t>
            </a:r>
            <a:r>
              <a:rPr b="1" lang="fr-FR" sz="1700">
                <a:latin typeface="Times New Roman"/>
                <a:ea typeface="Times New Roman"/>
                <a:cs typeface="Times New Roman"/>
                <a:sym typeface="Times New Roman"/>
              </a:rPr>
              <a:t>, merci de renseigner le formulaire en cliquant sur le lien ci-dessous et ce, avant </a:t>
            </a:r>
            <a:r>
              <a:rPr b="1" lang="fr-FR" sz="1700" u="sng">
                <a:latin typeface="Times New Roman"/>
                <a:ea typeface="Times New Roman"/>
                <a:cs typeface="Times New Roman"/>
                <a:sym typeface="Times New Roman"/>
              </a:rPr>
              <a:t>le 30 juin dernier délai</a:t>
            </a:r>
            <a:r>
              <a:rPr b="1" i="0" lang="fr-FR" sz="1700" u="sng" cap="none" strike="noStrike">
                <a:solidFill>
                  <a:srgbClr val="000000"/>
                </a:solidFill>
                <a:latin typeface="Times New Roman"/>
                <a:ea typeface="Times New Roman"/>
                <a:cs typeface="Times New Roman"/>
                <a:sym typeface="Times New Roman"/>
              </a:rPr>
              <a:t>: </a:t>
            </a:r>
            <a:endParaRPr b="1" i="0" sz="1700" u="sng" cap="none" strike="noStrike">
              <a:solidFill>
                <a:srgbClr val="000000"/>
              </a:solidFill>
            </a:endParaRPr>
          </a:p>
          <a:p>
            <a:pPr indent="0" lvl="0" marL="0" marR="0" rtl="0" algn="just">
              <a:lnSpc>
                <a:spcPct val="100000"/>
              </a:lnSpc>
              <a:spcBef>
                <a:spcPts val="850"/>
              </a:spcBef>
              <a:spcAft>
                <a:spcPts val="0"/>
              </a:spcAft>
              <a:buNone/>
            </a:pPr>
            <a:r>
              <a:rPr b="1" lang="fr-FR" sz="1600">
                <a:solidFill>
                  <a:srgbClr val="9900FF"/>
                </a:solidFill>
              </a:rPr>
              <a:t>https://forms.gle/FH7WiNtaWK7RMDob8</a:t>
            </a:r>
            <a:endParaRPr b="0" i="0" sz="1600" u="none" cap="none" strike="noStrike">
              <a:solidFill>
                <a:srgbClr val="9900FF"/>
              </a:solidFill>
              <a:latin typeface="Arial"/>
              <a:ea typeface="Arial"/>
              <a:cs typeface="Arial"/>
              <a:sym typeface="Arial"/>
            </a:endParaRPr>
          </a:p>
          <a:p>
            <a:pPr indent="0" lvl="0" marL="0" marR="0" rtl="0" algn="just">
              <a:lnSpc>
                <a:spcPct val="100000"/>
              </a:lnSpc>
              <a:spcBef>
                <a:spcPts val="850"/>
              </a:spcBef>
              <a:spcAft>
                <a:spcPts val="0"/>
              </a:spcAft>
              <a:buNone/>
            </a:pPr>
            <a:r>
              <a:rPr i="0" lang="fr-FR" sz="1300" cap="none" strike="noStrike">
                <a:solidFill>
                  <a:srgbClr val="000000"/>
                </a:solidFill>
                <a:latin typeface="Times New Roman"/>
                <a:ea typeface="Times New Roman"/>
                <a:cs typeface="Times New Roman"/>
                <a:sym typeface="Times New Roman"/>
              </a:rPr>
              <a:t>Passée cette date, et en fonction du nombre de danseurs qui se seront inscrits, Terpsichore </a:t>
            </a:r>
            <a:r>
              <a:rPr b="1" i="0" lang="fr-FR" sz="1300" cap="none" strike="noStrike">
                <a:solidFill>
                  <a:srgbClr val="000000"/>
                </a:solidFill>
                <a:latin typeface="Times New Roman"/>
                <a:ea typeface="Times New Roman"/>
                <a:cs typeface="Times New Roman"/>
                <a:sym typeface="Times New Roman"/>
              </a:rPr>
              <a:t>se réserve le droit d’annuler ou modifier certains cours </a:t>
            </a:r>
            <a:r>
              <a:rPr i="0" lang="fr-FR" sz="1300" cap="none" strike="noStrike">
                <a:solidFill>
                  <a:srgbClr val="000000"/>
                </a:solidFill>
                <a:latin typeface="Times New Roman"/>
                <a:ea typeface="Times New Roman"/>
                <a:cs typeface="Times New Roman"/>
                <a:sym typeface="Times New Roman"/>
              </a:rPr>
              <a:t>(ou horaires) si l’effectif n’était pas suffisant</a:t>
            </a:r>
            <a:r>
              <a:rPr i="0" lang="fr-FR" sz="1300" u="none" cap="none" strike="noStrike">
                <a:solidFill>
                  <a:srgbClr val="000000"/>
                </a:solidFill>
                <a:latin typeface="Times New Roman"/>
                <a:ea typeface="Times New Roman"/>
                <a:cs typeface="Times New Roman"/>
                <a:sym typeface="Times New Roman"/>
              </a:rPr>
              <a:t>. Si vous ne souhaitez pas vous réinscrire veuillez tout de même remplir le formulaire et cocher la case “Ne souhaite pas se réinscrire”</a:t>
            </a:r>
            <a:r>
              <a:rPr lang="fr-FR" sz="1300">
                <a:latin typeface="Times New Roman"/>
                <a:ea typeface="Times New Roman"/>
                <a:cs typeface="Times New Roman"/>
                <a:sym typeface="Times New Roman"/>
              </a:rPr>
              <a:t>afin de laisser votre place aux élèves inscrits sur liste d’attente. </a:t>
            </a:r>
            <a:endParaRPr i="0" sz="1300" u="none" cap="none" strike="noStrike">
              <a:solidFill>
                <a:srgbClr val="000000"/>
              </a:solidFill>
              <a:latin typeface="Times New Roman"/>
              <a:ea typeface="Times New Roman"/>
              <a:cs typeface="Times New Roman"/>
              <a:sym typeface="Times New Roman"/>
            </a:endParaRPr>
          </a:p>
          <a:p>
            <a:pPr indent="0" lvl="0" marL="0" marR="0" rtl="0" algn="just">
              <a:lnSpc>
                <a:spcPct val="100000"/>
              </a:lnSpc>
              <a:spcBef>
                <a:spcPts val="850"/>
              </a:spcBef>
              <a:spcAft>
                <a:spcPts val="0"/>
              </a:spcAft>
              <a:buNone/>
            </a:pPr>
            <a:r>
              <a:t/>
            </a:r>
            <a:endParaRPr i="0" sz="1300" u="none" cap="none" strike="noStrike">
              <a:solidFill>
                <a:srgbClr val="000000"/>
              </a:solidFill>
              <a:latin typeface="Times New Roman"/>
              <a:ea typeface="Times New Roman"/>
              <a:cs typeface="Times New Roman"/>
              <a:sym typeface="Times New Roman"/>
            </a:endParaRPr>
          </a:p>
        </p:txBody>
      </p:sp>
      <p:pic>
        <p:nvPicPr>
          <p:cNvPr id="116" name="Google Shape;116;p1"/>
          <p:cNvPicPr preferRelativeResize="0"/>
          <p:nvPr/>
        </p:nvPicPr>
        <p:blipFill rotWithShape="1">
          <a:blip r:embed="rId3">
            <a:alphaModFix/>
          </a:blip>
          <a:srcRect b="0" l="0" r="0" t="0"/>
          <a:stretch/>
        </p:blipFill>
        <p:spPr>
          <a:xfrm rot="-3037798">
            <a:off x="13460" y="2031496"/>
            <a:ext cx="684359" cy="35856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pic>
        <p:nvPicPr>
          <p:cNvPr id="121" name="Google Shape;121;p2"/>
          <p:cNvPicPr preferRelativeResize="0"/>
          <p:nvPr/>
        </p:nvPicPr>
        <p:blipFill rotWithShape="1">
          <a:blip r:embed="rId3">
            <a:alphaModFix/>
          </a:blip>
          <a:srcRect b="0" l="0" r="0" t="0"/>
          <a:stretch/>
        </p:blipFill>
        <p:spPr>
          <a:xfrm>
            <a:off x="249840" y="152280"/>
            <a:ext cx="864360" cy="1368720"/>
          </a:xfrm>
          <a:prstGeom prst="rect">
            <a:avLst/>
          </a:prstGeom>
          <a:noFill/>
          <a:ln>
            <a:noFill/>
          </a:ln>
        </p:spPr>
      </p:pic>
      <p:sp>
        <p:nvSpPr>
          <p:cNvPr id="122" name="Google Shape;122;p2"/>
          <p:cNvSpPr/>
          <p:nvPr/>
        </p:nvSpPr>
        <p:spPr>
          <a:xfrm>
            <a:off x="1375560" y="249840"/>
            <a:ext cx="8896320" cy="127152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b="0" i="0" lang="fr-FR" sz="1500" u="none" cap="none" strike="noStrike">
                <a:solidFill>
                  <a:srgbClr val="000000"/>
                </a:solidFill>
                <a:latin typeface="Times New Roman"/>
                <a:ea typeface="Times New Roman"/>
                <a:cs typeface="Times New Roman"/>
                <a:sym typeface="Times New Roman"/>
              </a:rPr>
              <a:t>TERPSICHORE</a:t>
            </a:r>
            <a:endParaRPr b="0" i="0" sz="15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Chers parents, danseuses et danseurs,</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Nous vous faisons parvenir ce document explicatif afin que vous sachiez exactement quels documents nous remettre </a:t>
            </a:r>
            <a:r>
              <a:rPr lang="fr-FR" sz="1200">
                <a:latin typeface="Times New Roman"/>
                <a:ea typeface="Times New Roman"/>
                <a:cs typeface="Times New Roman"/>
                <a:sym typeface="Times New Roman"/>
              </a:rPr>
              <a:t>à la rentrée. </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t/>
            </a:r>
            <a:endParaRPr b="0" i="0" sz="1200" u="none" cap="none" strike="noStrike">
              <a:solidFill>
                <a:srgbClr val="000000"/>
              </a:solidFill>
              <a:latin typeface="Arial"/>
              <a:ea typeface="Arial"/>
              <a:cs typeface="Arial"/>
              <a:sym typeface="Arial"/>
            </a:endParaRPr>
          </a:p>
        </p:txBody>
      </p:sp>
      <p:sp>
        <p:nvSpPr>
          <p:cNvPr id="123" name="Google Shape;123;p2"/>
          <p:cNvSpPr/>
          <p:nvPr/>
        </p:nvSpPr>
        <p:spPr>
          <a:xfrm>
            <a:off x="259560" y="1521720"/>
            <a:ext cx="9920520" cy="5794200"/>
          </a:xfrm>
          <a:prstGeom prst="rect">
            <a:avLst/>
          </a:prstGeom>
          <a:no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0"/>
              </a:spcAft>
              <a:buNone/>
            </a:pPr>
            <a:r>
              <a:rPr b="1" i="0" lang="fr-FR" sz="1200" u="sng" cap="none" strike="noStrike">
                <a:solidFill>
                  <a:srgbClr val="000000"/>
                </a:solidFill>
                <a:latin typeface="Times New Roman"/>
                <a:ea typeface="Times New Roman"/>
                <a:cs typeface="Times New Roman"/>
                <a:sym typeface="Times New Roman"/>
              </a:rPr>
              <a:t>Atelier : </a:t>
            </a:r>
            <a:endParaRPr b="0" i="0" sz="1200" u="none" cap="none" strike="noStrike">
              <a:solidFill>
                <a:srgbClr val="000000"/>
              </a:solidFill>
              <a:latin typeface="Arial"/>
              <a:ea typeface="Arial"/>
              <a:cs typeface="Arial"/>
              <a:sym typeface="Arial"/>
            </a:endParaRPr>
          </a:p>
          <a:p>
            <a:pPr indent="0" lvl="0" marL="18252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Cette année, comme l’année passée, nous mettons en place des ateliers chorégraphiques pour lesquels certains jeunes ont été sélectionnés par les professeurs. La présence dans ce groupe de préparation aux concours se fait en plus du cours habituel et n’est valable que pour une saison. Elle pourra ou non être reconduite la saison prochaine.</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La sélection des danseurs dans ces ateliers chorégraphiques a été basée sur 3 critères : </a:t>
            </a:r>
            <a:endParaRPr b="0" i="0" sz="1200" u="none" cap="none" strike="noStrike">
              <a:solidFill>
                <a:srgbClr val="000000"/>
              </a:solidFill>
              <a:latin typeface="Arial"/>
              <a:ea typeface="Arial"/>
              <a:cs typeface="Arial"/>
              <a:sym typeface="Arial"/>
            </a:endParaRPr>
          </a:p>
          <a:p>
            <a:pPr indent="182520" lvl="0" marL="26820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1/ Leur niveau de danse avec une réelle volonté de progrès, et la capacité de s'entraider pour progresser ensemble.</a:t>
            </a:r>
            <a:endParaRPr b="0" i="0" sz="1200" u="none" cap="none" strike="noStrike">
              <a:solidFill>
                <a:srgbClr val="000000"/>
              </a:solidFill>
              <a:latin typeface="Arial"/>
              <a:ea typeface="Arial"/>
              <a:cs typeface="Arial"/>
              <a:sym typeface="Arial"/>
            </a:endParaRPr>
          </a:p>
          <a:p>
            <a:pPr indent="182520" lvl="0" marL="26820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2/ Leur motivation et leur engagement dans les créations chorégraphiques, être impliqué, au service des propos développés, vouloir danser plus….</a:t>
            </a:r>
            <a:endParaRPr b="0" i="0" sz="1200" u="none" cap="none" strike="noStrike">
              <a:solidFill>
                <a:srgbClr val="000000"/>
              </a:solidFill>
              <a:latin typeface="Arial"/>
              <a:ea typeface="Arial"/>
              <a:cs typeface="Arial"/>
              <a:sym typeface="Arial"/>
            </a:endParaRPr>
          </a:p>
          <a:p>
            <a:pPr indent="182520" lvl="0" marL="26820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3/ Leur disponibilité, donc de ne pas être engagé dans d'autres compétitions, et être là aux répétitions supplémentaires qui s'imposeront.</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1" i="0" lang="fr-FR" sz="1200" u="sng" cap="none" strike="noStrike">
                <a:solidFill>
                  <a:srgbClr val="000000"/>
                </a:solidFill>
                <a:latin typeface="Times New Roman"/>
                <a:ea typeface="Times New Roman"/>
                <a:cs typeface="Times New Roman"/>
                <a:sym typeface="Times New Roman"/>
              </a:rPr>
              <a:t>Licence : </a:t>
            </a:r>
            <a:endParaRPr b="0" i="0" sz="1200" u="none" cap="none" strike="noStrike">
              <a:solidFill>
                <a:srgbClr val="000000"/>
              </a:solidFill>
              <a:latin typeface="Arial"/>
              <a:ea typeface="Arial"/>
              <a:cs typeface="Arial"/>
              <a:sym typeface="Arial"/>
            </a:endParaRPr>
          </a:p>
          <a:p>
            <a:pPr indent="0" lvl="0" marL="18252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Notre association étant affiliée à la Fédération Française de Danse, nos élèves doivent régler une licence (enfants, jeunes et adultes, inscrits dans tous les cours de l’association). Le nombre de licenciés est une référence et une garantie pour l'avenir de notre association, pour obtenir des subventions auprès de différents organismes (Mairie, Préfecture, Conseil Général....). </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1" i="0" lang="fr-FR" sz="1200" u="sng" cap="none" strike="noStrike">
                <a:solidFill>
                  <a:srgbClr val="000000"/>
                </a:solidFill>
                <a:latin typeface="Times New Roman"/>
                <a:ea typeface="Times New Roman"/>
                <a:cs typeface="Times New Roman"/>
                <a:sym typeface="Times New Roman"/>
              </a:rPr>
              <a:t>Certificat médical :</a:t>
            </a:r>
            <a:endParaRPr b="0" i="0" sz="1200" u="none" cap="none" strike="noStrike">
              <a:solidFill>
                <a:srgbClr val="000000"/>
              </a:solidFill>
              <a:latin typeface="Arial"/>
              <a:ea typeface="Arial"/>
              <a:cs typeface="Arial"/>
              <a:sym typeface="Arial"/>
            </a:endParaRPr>
          </a:p>
          <a:p>
            <a:pPr indent="-171000" lvl="0" marL="171360" marR="0" rtl="0" algn="just">
              <a:lnSpc>
                <a:spcPct val="100000"/>
              </a:lnSpc>
              <a:spcBef>
                <a:spcPts val="0"/>
              </a:spcBef>
              <a:spcAft>
                <a:spcPts val="0"/>
              </a:spcAft>
              <a:buClr>
                <a:srgbClr val="000000"/>
              </a:buClr>
              <a:buSzPts val="1200"/>
              <a:buFont typeface="Arial"/>
              <a:buChar char="•"/>
            </a:pPr>
            <a:r>
              <a:rPr b="0" i="0" lang="fr-FR" sz="1200" u="none" cap="none" strike="noStrike">
                <a:solidFill>
                  <a:srgbClr val="000000"/>
                </a:solidFill>
                <a:latin typeface="Times New Roman"/>
                <a:ea typeface="Times New Roman"/>
                <a:cs typeface="Times New Roman"/>
                <a:sym typeface="Times New Roman"/>
              </a:rPr>
              <a:t>Les mineurs peuvent faire du sport sans certificat médical (sauf atelier), mais doivent répondre à un questionnaire de santé.</a:t>
            </a:r>
            <a:endParaRPr b="0" i="0" sz="1200" u="none" cap="none" strike="noStrike">
              <a:solidFill>
                <a:srgbClr val="000000"/>
              </a:solidFill>
              <a:latin typeface="Arial"/>
              <a:ea typeface="Arial"/>
              <a:cs typeface="Arial"/>
              <a:sym typeface="Arial"/>
            </a:endParaRPr>
          </a:p>
          <a:p>
            <a:pPr indent="-171000" lvl="0" marL="171360" marR="0" rtl="0" algn="just">
              <a:lnSpc>
                <a:spcPct val="100000"/>
              </a:lnSpc>
              <a:spcBef>
                <a:spcPts val="0"/>
              </a:spcBef>
              <a:spcAft>
                <a:spcPts val="0"/>
              </a:spcAft>
              <a:buClr>
                <a:srgbClr val="000000"/>
              </a:buClr>
              <a:buSzPts val="1200"/>
              <a:buFont typeface="Arial"/>
              <a:buChar char="•"/>
            </a:pPr>
            <a:r>
              <a:rPr b="0" i="0" lang="fr-FR" sz="1200" u="none" cap="none" strike="noStrike">
                <a:solidFill>
                  <a:srgbClr val="000000"/>
                </a:solidFill>
                <a:latin typeface="Times New Roman"/>
                <a:ea typeface="Times New Roman"/>
                <a:cs typeface="Times New Roman"/>
                <a:sym typeface="Times New Roman"/>
              </a:rPr>
              <a:t>Les adultes : certificat médical valide 3 ans.</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1" i="0" lang="fr-FR" sz="1200" u="sng" cap="none" strike="noStrike">
                <a:solidFill>
                  <a:srgbClr val="000000"/>
                </a:solidFill>
                <a:latin typeface="Times New Roman"/>
                <a:ea typeface="Times New Roman"/>
                <a:cs typeface="Times New Roman"/>
                <a:sym typeface="Times New Roman"/>
              </a:rPr>
              <a:t>Paiement :</a:t>
            </a:r>
            <a:r>
              <a:rPr b="1" i="0" lang="fr-FR" sz="1200" u="none" cap="none" strike="noStrike">
                <a:solidFill>
                  <a:srgbClr val="000000"/>
                </a:solidFill>
                <a:latin typeface="Times New Roman"/>
                <a:ea typeface="Times New Roman"/>
                <a:cs typeface="Times New Roman"/>
                <a:sym typeface="Times New Roman"/>
              </a:rPr>
              <a:t> </a:t>
            </a:r>
            <a:r>
              <a:rPr b="0" i="0" lang="fr-FR" sz="1200" u="none" cap="none" strike="noStrike">
                <a:solidFill>
                  <a:srgbClr val="000000"/>
                </a:solidFill>
                <a:latin typeface="Times New Roman"/>
                <a:ea typeface="Times New Roman"/>
                <a:cs typeface="Times New Roman"/>
                <a:sym typeface="Times New Roman"/>
              </a:rPr>
              <a:t>Possibilité de payer par chèque ou prélèvements trimestriels. (les tarifs sont décrits plus tard)</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    Nous vous rappelons que l'association a signé la Convention Pass Culture Sport au titre de la Pratique Artistique.</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    Nos jeunes lycéens titulaires d'un chéquier « Pass Culture Sport » pour la nouvelle rentrée, pourront nous présenter le chèque « Pass Pratique artistique ou sportive » et bénéficieront d'une réduction de 16 euros (remboursement effectué dans l’année). Si vous n'avez pas le chéquier dès septembre, vous pourrez toujours nous présenter le chèque plus tard. </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    Nous avons également signé la convention ANCV, donc possibilité de régler avec des coupons-sports ANCV (pas les chèques vacances).</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    En 202</a:t>
            </a:r>
            <a:r>
              <a:rPr lang="fr-FR" sz="1200">
                <a:latin typeface="Times New Roman"/>
                <a:ea typeface="Times New Roman"/>
                <a:cs typeface="Times New Roman"/>
                <a:sym typeface="Times New Roman"/>
              </a:rPr>
              <a:t>2</a:t>
            </a:r>
            <a:r>
              <a:rPr b="0" i="0" lang="fr-FR" sz="1200" u="none" cap="none" strike="noStrike">
                <a:solidFill>
                  <a:srgbClr val="000000"/>
                </a:solidFill>
                <a:latin typeface="Times New Roman"/>
                <a:ea typeface="Times New Roman"/>
                <a:cs typeface="Times New Roman"/>
                <a:sym typeface="Times New Roman"/>
              </a:rPr>
              <a:t>, nous avons aussi accepté les pass sports Education nationale et ceux de différentes villes (Fontenay le comte, Auchay…).</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t/>
            </a:r>
            <a:endParaRPr b="0" i="0" sz="12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None/>
            </a:pPr>
            <a:r>
              <a:rPr b="0" i="0" lang="fr-FR" sz="1200" u="none" cap="none" strike="noStrike">
                <a:solidFill>
                  <a:srgbClr val="000000"/>
                </a:solidFill>
                <a:latin typeface="Times New Roman"/>
                <a:ea typeface="Times New Roman"/>
                <a:cs typeface="Times New Roman"/>
                <a:sym typeface="Times New Roman"/>
              </a:rPr>
              <a:t>Géraldine, Cynthia, Baptiste et toute l'équipe de Terpsichore sont heureux de vous retrouver pour une nouvelle année placée sous le signe de la danse, et vous remercie d'avoir prêté attention à ce courrier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3"/>
          <p:cNvSpPr/>
          <p:nvPr/>
        </p:nvSpPr>
        <p:spPr>
          <a:xfrm>
            <a:off x="228275" y="64450"/>
            <a:ext cx="9520200" cy="295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fr-FR" sz="2400" u="none" cap="none" strike="noStrike">
                <a:solidFill>
                  <a:srgbClr val="000000"/>
                </a:solidFill>
                <a:latin typeface="Indie Flower"/>
                <a:ea typeface="Indie Flower"/>
                <a:cs typeface="Indie Flower"/>
                <a:sym typeface="Indie Flower"/>
              </a:rPr>
              <a:t>HORAIRES DES COURS ANNÉE 2023/2024</a:t>
            </a:r>
            <a:endParaRPr b="0" i="0" sz="2400" u="none" cap="none" strike="noStrike">
              <a:solidFill>
                <a:srgbClr val="000000"/>
              </a:solidFill>
              <a:latin typeface="Arial"/>
              <a:ea typeface="Arial"/>
              <a:cs typeface="Arial"/>
              <a:sym typeface="Arial"/>
            </a:endParaRPr>
          </a:p>
        </p:txBody>
      </p:sp>
      <p:graphicFrame>
        <p:nvGraphicFramePr>
          <p:cNvPr id="129" name="Google Shape;129;p3"/>
          <p:cNvGraphicFramePr/>
          <p:nvPr/>
        </p:nvGraphicFramePr>
        <p:xfrm>
          <a:off x="329070" y="2387128"/>
          <a:ext cx="3000000" cy="3000000"/>
        </p:xfrm>
        <a:graphic>
          <a:graphicData uri="http://schemas.openxmlformats.org/drawingml/2006/table">
            <a:tbl>
              <a:tblPr>
                <a:noFill/>
                <a:tableStyleId>{3F2724F3-B6B8-4E79-AD69-54D87B5DDF0A}</a:tableStyleId>
              </a:tblPr>
              <a:tblGrid>
                <a:gridCol w="1220125"/>
                <a:gridCol w="907075"/>
                <a:gridCol w="907075"/>
                <a:gridCol w="1107375"/>
                <a:gridCol w="641275"/>
              </a:tblGrid>
              <a:tr h="280400">
                <a:tc gridSpan="2">
                  <a:txBody>
                    <a:bodyPr/>
                    <a:lstStyle/>
                    <a:p>
                      <a:pPr indent="0" lvl="0" marL="0" marR="0" rtl="0" algn="ctr">
                        <a:lnSpc>
                          <a:spcPct val="100000"/>
                        </a:lnSpc>
                        <a:spcBef>
                          <a:spcPts val="0"/>
                        </a:spcBef>
                        <a:spcAft>
                          <a:spcPts val="0"/>
                        </a:spcAft>
                        <a:buNone/>
                      </a:pPr>
                      <a:r>
                        <a:rPr b="1" lang="fr-FR" sz="1400" u="sng" cap="none" strike="noStrike">
                          <a:solidFill>
                            <a:srgbClr val="000000"/>
                          </a:solidFill>
                          <a:latin typeface="Quintessential"/>
                          <a:ea typeface="Quintessential"/>
                          <a:cs typeface="Quintessential"/>
                          <a:sym typeface="Quintessential"/>
                        </a:rPr>
                        <a:t>CONTEMPORAIN</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ADDB7B"/>
                    </a:solidFill>
                  </a:tcPr>
                </a:tc>
                <a:tc hMerge="1"/>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Jour</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None/>
                      </a:pPr>
                      <a:r>
                        <a:rPr b="0" lang="fr-FR" sz="1200" u="none" cap="none" strike="noStrike">
                          <a:solidFill>
                            <a:srgbClr val="000000"/>
                          </a:solidFill>
                          <a:latin typeface="Quintessential"/>
                          <a:ea typeface="Quintessential"/>
                          <a:cs typeface="Quintessential"/>
                          <a:sym typeface="Quintessential"/>
                        </a:rPr>
                        <a:t>Horaires</a:t>
                      </a:r>
                      <a:endParaRPr b="0" sz="12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Lieu</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r>
              <a:tr h="364525">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GROUPE E1-E2</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lang="fr-FR" sz="900">
                          <a:latin typeface="Times New Roman"/>
                          <a:ea typeface="Times New Roman"/>
                          <a:cs typeface="Times New Roman"/>
                          <a:sym typeface="Times New Roman"/>
                        </a:rPr>
                        <a:t>Nés en 2015 et 2016</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MERCREDI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1" lang="fr-FR" sz="1000" u="none" cap="none" strike="noStrike">
                          <a:solidFill>
                            <a:schemeClr val="dk1"/>
                          </a:solidFill>
                          <a:latin typeface="Times New Roman"/>
                          <a:ea typeface="Times New Roman"/>
                          <a:cs typeface="Times New Roman"/>
                          <a:sym typeface="Times New Roman"/>
                        </a:rPr>
                        <a:t>10h00  à 11h15 </a:t>
                      </a:r>
                      <a:r>
                        <a:rPr b="0" lang="fr-FR" sz="1000" u="none" cap="none" strike="noStrike">
                          <a:solidFill>
                            <a:srgbClr val="000000"/>
                          </a:solidFill>
                          <a:latin typeface="Times New Roman"/>
                          <a:ea typeface="Times New Roman"/>
                          <a:cs typeface="Times New Roman"/>
                          <a:sym typeface="Times New Roman"/>
                        </a:rPr>
                        <a:t>(Baptiste)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 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r>
              <a:tr h="364525">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GROUPE E3-E4</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Nés en 2013/2014</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MERCREDI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1" lang="fr-FR" sz="1000" u="none" cap="none" strike="noStrike">
                          <a:solidFill>
                            <a:schemeClr val="dk1"/>
                          </a:solidFill>
                          <a:latin typeface="Times New Roman"/>
                          <a:ea typeface="Times New Roman"/>
                          <a:cs typeface="Times New Roman"/>
                          <a:sym typeface="Times New Roman"/>
                        </a:rPr>
                        <a:t>11h15  à 12h45 </a:t>
                      </a:r>
                      <a:r>
                        <a:rPr b="1" lang="fr-FR" sz="1000" u="none" cap="none" strike="noStrike">
                          <a:solidFill>
                            <a:srgbClr val="000000"/>
                          </a:solidFill>
                          <a:latin typeface="Times New Roman"/>
                          <a:ea typeface="Times New Roman"/>
                          <a:cs typeface="Times New Roman"/>
                          <a:sym typeface="Times New Roman"/>
                        </a:rPr>
                        <a:t>(</a:t>
                      </a:r>
                      <a:r>
                        <a:rPr b="0" lang="fr-FR" sz="1000" u="none" cap="none" strike="noStrike">
                          <a:solidFill>
                            <a:srgbClr val="000000"/>
                          </a:solidFill>
                          <a:latin typeface="Times New Roman"/>
                          <a:ea typeface="Times New Roman"/>
                          <a:cs typeface="Times New Roman"/>
                          <a:sym typeface="Times New Roman"/>
                        </a:rPr>
                        <a:t>Baptiste)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r>
              <a:tr h="364525">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ADOS 1</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Nés en 2012</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MERCREDI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14h30 à 16h00 </a:t>
                      </a:r>
                      <a:r>
                        <a:rPr b="0" lang="fr-FR" sz="1000" u="none" cap="none" strike="noStrike">
                          <a:solidFill>
                            <a:srgbClr val="000000"/>
                          </a:solidFill>
                          <a:latin typeface="Times New Roman"/>
                          <a:ea typeface="Times New Roman"/>
                          <a:cs typeface="Times New Roman"/>
                          <a:sym typeface="Times New Roman"/>
                        </a:rPr>
                        <a:t>(Géraldine)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 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r>
              <a:tr h="364525">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ADOS 2 </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Nés en 2011</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lang="fr-FR" sz="1000">
                          <a:latin typeface="Times New Roman"/>
                          <a:ea typeface="Times New Roman"/>
                          <a:cs typeface="Times New Roman"/>
                          <a:sym typeface="Times New Roman"/>
                        </a:rPr>
                        <a:t>LUNDI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a:t>
                      </a:r>
                      <a:r>
                        <a:rPr b="1" lang="fr-FR" sz="1000">
                          <a:latin typeface="Times New Roman"/>
                          <a:ea typeface="Times New Roman"/>
                          <a:cs typeface="Times New Roman"/>
                          <a:sym typeface="Times New Roman"/>
                        </a:rPr>
                        <a:t>7h30 </a:t>
                      </a:r>
                      <a:r>
                        <a:rPr b="1" lang="fr-FR" sz="1000" u="none" cap="none" strike="noStrike">
                          <a:solidFill>
                            <a:srgbClr val="000000"/>
                          </a:solidFill>
                          <a:latin typeface="Times New Roman"/>
                          <a:ea typeface="Times New Roman"/>
                          <a:cs typeface="Times New Roman"/>
                          <a:sym typeface="Times New Roman"/>
                        </a:rPr>
                        <a:t> à 1</a:t>
                      </a:r>
                      <a:r>
                        <a:rPr b="1" lang="fr-FR" sz="1000">
                          <a:latin typeface="Times New Roman"/>
                          <a:ea typeface="Times New Roman"/>
                          <a:cs typeface="Times New Roman"/>
                          <a:sym typeface="Times New Roman"/>
                        </a:rPr>
                        <a:t>9</a:t>
                      </a:r>
                      <a:r>
                        <a:rPr b="1" lang="fr-FR" sz="1000" u="none" cap="none" strike="noStrike">
                          <a:solidFill>
                            <a:srgbClr val="000000"/>
                          </a:solidFill>
                          <a:latin typeface="Times New Roman"/>
                          <a:ea typeface="Times New Roman"/>
                          <a:cs typeface="Times New Roman"/>
                          <a:sym typeface="Times New Roman"/>
                        </a:rPr>
                        <a:t>h</a:t>
                      </a:r>
                      <a:r>
                        <a:rPr b="1" lang="fr-FR" sz="1000">
                          <a:latin typeface="Times New Roman"/>
                          <a:ea typeface="Times New Roman"/>
                          <a:cs typeface="Times New Roman"/>
                          <a:sym typeface="Times New Roman"/>
                        </a:rPr>
                        <a:t>0</a:t>
                      </a:r>
                      <a:r>
                        <a:rPr b="1" lang="fr-FR" sz="1000" u="none" cap="none" strike="noStrike">
                          <a:solidFill>
                            <a:srgbClr val="000000"/>
                          </a:solidFill>
                          <a:latin typeface="Times New Roman"/>
                          <a:ea typeface="Times New Roman"/>
                          <a:cs typeface="Times New Roman"/>
                          <a:sym typeface="Times New Roman"/>
                        </a:rPr>
                        <a:t>0 (</a:t>
                      </a:r>
                      <a:r>
                        <a:rPr lang="fr-FR" sz="1000">
                          <a:latin typeface="Times New Roman"/>
                          <a:ea typeface="Times New Roman"/>
                          <a:cs typeface="Times New Roman"/>
                          <a:sym typeface="Times New Roman"/>
                        </a:rPr>
                        <a:t>Cynthia</a:t>
                      </a:r>
                      <a:r>
                        <a:rPr b="0" lang="fr-FR" sz="1000" u="none" cap="none" strike="noStrike">
                          <a:solidFill>
                            <a:srgbClr val="000000"/>
                          </a:solidFill>
                          <a:latin typeface="Times New Roman"/>
                          <a:ea typeface="Times New Roman"/>
                          <a:cs typeface="Times New Roman"/>
                          <a:sym typeface="Times New Roman"/>
                        </a:rPr>
                        <a:t>)</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r>
              <a:tr h="364525">
                <a:tc>
                  <a:txBody>
                    <a:bodyPr/>
                    <a:lstStyle/>
                    <a:p>
                      <a:pPr indent="0" lvl="0" marL="0" marR="0" rtl="0" algn="ctr">
                        <a:lnSpc>
                          <a:spcPct val="100000"/>
                        </a:lnSpc>
                        <a:spcBef>
                          <a:spcPts val="0"/>
                        </a:spcBef>
                        <a:spcAft>
                          <a:spcPts val="0"/>
                        </a:spcAft>
                        <a:buNone/>
                      </a:pPr>
                      <a:r>
                        <a:rPr b="1" lang="fr-FR" sz="1000">
                          <a:latin typeface="Times New Roman"/>
                          <a:ea typeface="Times New Roman"/>
                          <a:cs typeface="Times New Roman"/>
                          <a:sym typeface="Times New Roman"/>
                        </a:rPr>
                        <a:t>ADOS 3</a:t>
                      </a:r>
                      <a:endParaRPr b="1" sz="1000" u="none" cap="none" strike="noStrike">
                        <a:solidFill>
                          <a:srgbClr val="000000"/>
                        </a:solidFill>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lang="fr-FR" sz="900">
                          <a:latin typeface="Times New Roman"/>
                          <a:ea typeface="Times New Roman"/>
                          <a:cs typeface="Times New Roman"/>
                          <a:sym typeface="Times New Roman"/>
                        </a:rPr>
                        <a:t>Nés en 2010</a:t>
                      </a:r>
                      <a:endParaRPr b="0" sz="900" u="none" cap="none" strike="noStrike">
                        <a:solidFill>
                          <a:srgbClr val="000000"/>
                        </a:solidFill>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lang="fr-FR" sz="1000">
                          <a:latin typeface="Times New Roman"/>
                          <a:ea typeface="Times New Roman"/>
                          <a:cs typeface="Times New Roman"/>
                          <a:sym typeface="Times New Roman"/>
                        </a:rPr>
                        <a:t>MERCREDI</a:t>
                      </a:r>
                      <a:endParaRPr b="0" sz="1000" u="none" cap="none" strike="noStrike">
                        <a:solidFill>
                          <a:srgbClr val="000000"/>
                        </a:solidFill>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1" lang="fr-FR" sz="1000">
                          <a:latin typeface="Times New Roman"/>
                          <a:ea typeface="Times New Roman"/>
                          <a:cs typeface="Times New Roman"/>
                          <a:sym typeface="Times New Roman"/>
                        </a:rPr>
                        <a:t>16h00 à 17h30</a:t>
                      </a:r>
                      <a:endParaRPr b="1" sz="1000">
                        <a:latin typeface="Times New Roman"/>
                        <a:ea typeface="Times New Roman"/>
                        <a:cs typeface="Times New Roman"/>
                        <a:sym typeface="Times New Roman"/>
                      </a:endParaRPr>
                    </a:p>
                    <a:p>
                      <a:pPr indent="0" lvl="0" marL="0" rtl="0" algn="ctr">
                        <a:spcBef>
                          <a:spcPts val="0"/>
                        </a:spcBef>
                        <a:spcAft>
                          <a:spcPts val="0"/>
                        </a:spcAft>
                        <a:buClr>
                          <a:schemeClr val="dk1"/>
                        </a:buClr>
                        <a:buFont typeface="Arial"/>
                        <a:buNone/>
                      </a:pPr>
                      <a:r>
                        <a:rPr lang="fr-FR" sz="1000">
                          <a:solidFill>
                            <a:schemeClr val="dk1"/>
                          </a:solidFill>
                          <a:latin typeface="Times New Roman"/>
                          <a:ea typeface="Times New Roman"/>
                          <a:cs typeface="Times New Roman"/>
                          <a:sym typeface="Times New Roman"/>
                        </a:rPr>
                        <a:t>(Géraldine)</a:t>
                      </a:r>
                      <a:endParaRPr b="1" sz="1000">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lang="fr-FR" sz="1000">
                          <a:latin typeface="Times New Roman"/>
                          <a:ea typeface="Times New Roman"/>
                          <a:cs typeface="Times New Roman"/>
                          <a:sym typeface="Times New Roman"/>
                        </a:rPr>
                        <a:t>Chamiraud</a:t>
                      </a:r>
                      <a:endParaRPr b="0" sz="1000" u="none" cap="none" strike="noStrike">
                        <a:solidFill>
                          <a:srgbClr val="000000"/>
                        </a:solidFill>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r>
              <a:tr h="364525">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ADOS 4 et JA1</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Nés en 2008/2009</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JEUDI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18h15 à 19h45 </a:t>
                      </a:r>
                      <a:r>
                        <a:rPr b="0" lang="fr-FR" sz="1000" u="none" cap="none" strike="noStrike">
                          <a:solidFill>
                            <a:srgbClr val="000000"/>
                          </a:solidFill>
                          <a:latin typeface="Times New Roman"/>
                          <a:ea typeface="Times New Roman"/>
                          <a:cs typeface="Times New Roman"/>
                          <a:sym typeface="Times New Roman"/>
                        </a:rPr>
                        <a:t>(Géraldine)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r>
              <a:tr h="364525">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JA2 et JA</a:t>
                      </a:r>
                      <a:r>
                        <a:rPr b="1" lang="fr-FR" sz="1000">
                          <a:latin typeface="Times New Roman"/>
                          <a:ea typeface="Times New Roman"/>
                          <a:cs typeface="Times New Roman"/>
                          <a:sym typeface="Times New Roman"/>
                        </a:rPr>
                        <a:t>3</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Nés en</a:t>
                      </a:r>
                      <a:r>
                        <a:rPr b="0" lang="fr-FR" sz="800" u="none" cap="none" strike="noStrike">
                          <a:solidFill>
                            <a:srgbClr val="000000"/>
                          </a:solidFill>
                          <a:latin typeface="Times New Roman"/>
                          <a:ea typeface="Times New Roman"/>
                          <a:cs typeface="Times New Roman"/>
                          <a:sym typeface="Times New Roman"/>
                        </a:rPr>
                        <a:t> </a:t>
                      </a:r>
                      <a:r>
                        <a:rPr b="0" lang="fr-FR" sz="900" u="none" cap="none" strike="noStrike">
                          <a:solidFill>
                            <a:srgbClr val="000000"/>
                          </a:solidFill>
                          <a:latin typeface="Times New Roman"/>
                          <a:ea typeface="Times New Roman"/>
                          <a:cs typeface="Times New Roman"/>
                          <a:sym typeface="Times New Roman"/>
                        </a:rPr>
                        <a:t>2007/2008</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chemeClr val="dk1"/>
                          </a:solidFill>
                          <a:latin typeface="Times New Roman"/>
                          <a:ea typeface="Times New Roman"/>
                          <a:cs typeface="Times New Roman"/>
                          <a:sym typeface="Times New Roman"/>
                        </a:rPr>
                        <a:t>VENDREDI</a:t>
                      </a:r>
                      <a:endParaRPr b="0" sz="1000" u="none" cap="none" strike="noStrike">
                        <a:solidFill>
                          <a:schemeClr val="dk1"/>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1" lang="fr-FR" sz="1000" u="none" cap="none" strike="noStrike">
                          <a:solidFill>
                            <a:schemeClr val="dk1"/>
                          </a:solidFill>
                          <a:latin typeface="Times New Roman"/>
                          <a:ea typeface="Times New Roman"/>
                          <a:cs typeface="Times New Roman"/>
                          <a:sym typeface="Times New Roman"/>
                        </a:rPr>
                        <a:t>18h15 à 19h45</a:t>
                      </a:r>
                      <a:endParaRPr b="0" sz="10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r>
              <a:tr h="364525">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JA </a:t>
                      </a:r>
                      <a:r>
                        <a:rPr b="1" lang="fr-FR" sz="1000">
                          <a:latin typeface="Times New Roman"/>
                          <a:ea typeface="Times New Roman"/>
                          <a:cs typeface="Times New Roman"/>
                          <a:sym typeface="Times New Roman"/>
                        </a:rPr>
                        <a:t>4</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Nés 2006</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chemeClr val="dk1"/>
                          </a:solidFill>
                          <a:latin typeface="Times New Roman"/>
                          <a:ea typeface="Times New Roman"/>
                          <a:cs typeface="Times New Roman"/>
                          <a:sym typeface="Times New Roman"/>
                        </a:rPr>
                        <a:t>VENDREDI</a:t>
                      </a:r>
                      <a:endParaRPr b="0" sz="1000" u="none" cap="none" strike="noStrike">
                        <a:solidFill>
                          <a:schemeClr val="dk1"/>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1" lang="fr-FR" sz="1000" u="none" cap="none" strike="noStrike">
                          <a:solidFill>
                            <a:schemeClr val="dk1"/>
                          </a:solidFill>
                          <a:latin typeface="Times New Roman"/>
                          <a:ea typeface="Times New Roman"/>
                          <a:cs typeface="Times New Roman"/>
                          <a:sym typeface="Times New Roman"/>
                        </a:rPr>
                        <a:t>19h45 à 21h15</a:t>
                      </a:r>
                      <a:r>
                        <a:rPr b="1" lang="fr-FR" sz="1000" u="none" cap="none" strike="noStrike">
                          <a:solidFill>
                            <a:srgbClr val="000000"/>
                          </a:solidFill>
                          <a:latin typeface="Times New Roman"/>
                          <a:ea typeface="Times New Roman"/>
                          <a:cs typeface="Times New Roman"/>
                          <a:sym typeface="Times New Roman"/>
                        </a:rPr>
                        <a:t> </a:t>
                      </a:r>
                      <a:r>
                        <a:rPr b="0" lang="fr-FR" sz="1000" u="none" cap="none" strike="noStrike">
                          <a:solidFill>
                            <a:srgbClr val="000000"/>
                          </a:solidFill>
                          <a:latin typeface="Times New Roman"/>
                          <a:ea typeface="Times New Roman"/>
                          <a:cs typeface="Times New Roman"/>
                          <a:sym typeface="Times New Roman"/>
                        </a:rPr>
                        <a:t>(Géraldine)  </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 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r>
              <a:tr h="364525">
                <a:tc>
                  <a:txBody>
                    <a:bodyPr/>
                    <a:lstStyle/>
                    <a:p>
                      <a:pPr indent="0" lvl="0" marL="0" marR="0" rtl="0" algn="ctr">
                        <a:lnSpc>
                          <a:spcPct val="100000"/>
                        </a:lnSpc>
                        <a:spcBef>
                          <a:spcPts val="0"/>
                        </a:spcBef>
                        <a:spcAft>
                          <a:spcPts val="0"/>
                        </a:spcAft>
                        <a:buNone/>
                      </a:pPr>
                      <a:r>
                        <a:rPr b="1" lang="fr-FR" sz="800" u="none" cap="none" strike="noStrike">
                          <a:solidFill>
                            <a:srgbClr val="000000"/>
                          </a:solidFill>
                          <a:latin typeface="Times New Roman"/>
                          <a:ea typeface="Times New Roman"/>
                          <a:cs typeface="Times New Roman"/>
                          <a:sym typeface="Times New Roman"/>
                        </a:rPr>
                        <a:t>PERFECTIONNEMENT</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lang="fr-FR" sz="900">
                          <a:latin typeface="Times New Roman"/>
                          <a:ea typeface="Times New Roman"/>
                          <a:cs typeface="Times New Roman"/>
                          <a:sym typeface="Times New Roman"/>
                        </a:rPr>
                        <a:t>Lycée/ adultes</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MERCREDI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19h00 à 20h30 </a:t>
                      </a:r>
                      <a:r>
                        <a:rPr b="0" lang="fr-FR" sz="1000" u="none" cap="none" strike="noStrike">
                          <a:solidFill>
                            <a:srgbClr val="000000"/>
                          </a:solidFill>
                          <a:latin typeface="Times New Roman"/>
                          <a:ea typeface="Times New Roman"/>
                          <a:cs typeface="Times New Roman"/>
                          <a:sym typeface="Times New Roman"/>
                        </a:rPr>
                        <a:t>(Géraldine)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r>
              <a:tr h="364525">
                <a:tc>
                  <a:txBody>
                    <a:bodyPr/>
                    <a:lstStyle/>
                    <a:p>
                      <a:pPr indent="0" lvl="0" marL="0" marR="0" rtl="0" algn="ctr">
                        <a:lnSpc>
                          <a:spcPct val="100000"/>
                        </a:lnSpc>
                        <a:spcBef>
                          <a:spcPts val="0"/>
                        </a:spcBef>
                        <a:spcAft>
                          <a:spcPts val="0"/>
                        </a:spcAft>
                        <a:buNone/>
                      </a:pPr>
                      <a:r>
                        <a:rPr b="1" lang="fr-FR" sz="800" u="none" cap="none" strike="noStrike">
                          <a:solidFill>
                            <a:srgbClr val="000000"/>
                          </a:solidFill>
                          <a:latin typeface="Times New Roman"/>
                          <a:ea typeface="Times New Roman"/>
                          <a:cs typeface="Times New Roman"/>
                          <a:sym typeface="Times New Roman"/>
                        </a:rPr>
                        <a:t>ETUDIANTS</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rtl="0" algn="l">
                        <a:spcBef>
                          <a:spcPts val="0"/>
                        </a:spcBef>
                        <a:spcAft>
                          <a:spcPts val="0"/>
                        </a:spcAft>
                        <a:buNone/>
                      </a:pPr>
                      <a:r>
                        <a:rPr lang="fr-FR" sz="800">
                          <a:latin typeface="Times New Roman"/>
                          <a:ea typeface="Times New Roman"/>
                          <a:cs typeface="Times New Roman"/>
                          <a:sym typeface="Times New Roman"/>
                        </a:rPr>
                        <a:t>Tarif à la carte possible</a:t>
                      </a:r>
                      <a:endParaRPr sz="8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SAMEDI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12h15 à 13h45 </a:t>
                      </a:r>
                      <a:r>
                        <a:rPr b="0" lang="fr-FR" sz="1000" u="none" cap="none" strike="noStrike">
                          <a:solidFill>
                            <a:srgbClr val="000000"/>
                          </a:solidFill>
                          <a:latin typeface="Times New Roman"/>
                          <a:ea typeface="Times New Roman"/>
                          <a:cs typeface="Times New Roman"/>
                          <a:sym typeface="Times New Roman"/>
                        </a:rPr>
                        <a:t>(Géraldine)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CAC Viète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E7A7"/>
                    </a:solidFill>
                  </a:tcPr>
                </a:tc>
              </a:tr>
            </a:tbl>
          </a:graphicData>
        </a:graphic>
      </p:graphicFrame>
      <p:graphicFrame>
        <p:nvGraphicFramePr>
          <p:cNvPr id="130" name="Google Shape;130;p3"/>
          <p:cNvGraphicFramePr/>
          <p:nvPr/>
        </p:nvGraphicFramePr>
        <p:xfrm>
          <a:off x="5226738" y="2387113"/>
          <a:ext cx="3000000" cy="3000000"/>
        </p:xfrm>
        <a:graphic>
          <a:graphicData uri="http://schemas.openxmlformats.org/drawingml/2006/table">
            <a:tbl>
              <a:tblPr>
                <a:noFill/>
                <a:tableStyleId>{3F2724F3-B6B8-4E79-AD69-54D87B5DDF0A}</a:tableStyleId>
              </a:tblPr>
              <a:tblGrid>
                <a:gridCol w="960875"/>
                <a:gridCol w="955600"/>
                <a:gridCol w="673450"/>
                <a:gridCol w="1458000"/>
                <a:gridCol w="909600"/>
              </a:tblGrid>
              <a:tr h="416275">
                <a:tc gridSpan="2">
                  <a:txBody>
                    <a:bodyPr/>
                    <a:lstStyle/>
                    <a:p>
                      <a:pPr indent="0" lvl="0" marL="0" marR="0" rtl="0" algn="ctr">
                        <a:lnSpc>
                          <a:spcPct val="100000"/>
                        </a:lnSpc>
                        <a:spcBef>
                          <a:spcPts val="0"/>
                        </a:spcBef>
                        <a:spcAft>
                          <a:spcPts val="0"/>
                        </a:spcAft>
                        <a:buNone/>
                      </a:pPr>
                      <a:r>
                        <a:rPr b="1" lang="fr-FR" sz="1400" u="sng" cap="none" strike="noStrike">
                          <a:solidFill>
                            <a:srgbClr val="000000"/>
                          </a:solidFill>
                          <a:latin typeface="Quintessential"/>
                          <a:ea typeface="Quintessential"/>
                          <a:cs typeface="Quintessential"/>
                          <a:sym typeface="Quintessential"/>
                        </a:rPr>
                        <a:t>CLASSIQUE</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75F2FF"/>
                    </a:solidFill>
                  </a:tcPr>
                </a:tc>
                <a:tc hMerge="1"/>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Jour</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None/>
                      </a:pPr>
                      <a:r>
                        <a:rPr b="0" lang="fr-FR" sz="1100" u="none" cap="none" strike="noStrike">
                          <a:solidFill>
                            <a:srgbClr val="000000"/>
                          </a:solidFill>
                          <a:latin typeface="Quintessential"/>
                          <a:ea typeface="Quintessential"/>
                          <a:cs typeface="Quintessential"/>
                          <a:sym typeface="Quintessential"/>
                        </a:rPr>
                        <a:t>Horaires/Professeur</a:t>
                      </a:r>
                      <a:endParaRPr b="0" sz="11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Lieu</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r>
              <a:tr h="343125">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CLASSIQUE  primaire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lang="fr-FR" sz="900">
                          <a:latin typeface="Times New Roman"/>
                          <a:ea typeface="Times New Roman"/>
                          <a:cs typeface="Times New Roman"/>
                          <a:sym typeface="Times New Roman"/>
                        </a:rPr>
                        <a:t>Du CE2 au CM2</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SAMEDI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10h30 à 11h45</a:t>
                      </a:r>
                      <a:r>
                        <a:rPr b="0" lang="fr-FR" sz="1000" u="none" cap="none" strike="noStrike">
                          <a:solidFill>
                            <a:srgbClr val="000000"/>
                          </a:solidFill>
                          <a:latin typeface="Times New Roman"/>
                          <a:ea typeface="Times New Roman"/>
                          <a:cs typeface="Times New Roman"/>
                          <a:sym typeface="Times New Roman"/>
                        </a:rPr>
                        <a:t> (Baptiste)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r>
              <a:tr h="314950">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CLASSIQUE  collège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6</a:t>
                      </a:r>
                      <a:r>
                        <a:rPr b="0" baseline="30000" lang="fr-FR" sz="900" u="none" cap="none" strike="noStrike">
                          <a:solidFill>
                            <a:srgbClr val="000000"/>
                          </a:solidFill>
                          <a:latin typeface="Times New Roman"/>
                          <a:ea typeface="Times New Roman"/>
                          <a:cs typeface="Times New Roman"/>
                          <a:sym typeface="Times New Roman"/>
                        </a:rPr>
                        <a:t>ème</a:t>
                      </a:r>
                      <a:r>
                        <a:rPr b="0" lang="fr-FR" sz="900" u="none" cap="none" strike="noStrike">
                          <a:solidFill>
                            <a:srgbClr val="000000"/>
                          </a:solidFill>
                          <a:latin typeface="Times New Roman"/>
                          <a:ea typeface="Times New Roman"/>
                          <a:cs typeface="Times New Roman"/>
                          <a:sym typeface="Times New Roman"/>
                        </a:rPr>
                        <a:t> à 4</a:t>
                      </a:r>
                      <a:r>
                        <a:rPr b="0" baseline="30000" lang="fr-FR" sz="900" u="none" cap="none" strike="noStrike">
                          <a:solidFill>
                            <a:srgbClr val="000000"/>
                          </a:solidFill>
                          <a:latin typeface="Times New Roman"/>
                          <a:ea typeface="Times New Roman"/>
                          <a:cs typeface="Times New Roman"/>
                          <a:sym typeface="Times New Roman"/>
                        </a:rPr>
                        <a:t>ème</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MARDI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17h30 à 19h00  </a:t>
                      </a:r>
                      <a:r>
                        <a:rPr b="0" lang="fr-FR" sz="1000" u="none" cap="none" strike="noStrike">
                          <a:solidFill>
                            <a:srgbClr val="000000"/>
                          </a:solidFill>
                          <a:latin typeface="Times New Roman"/>
                          <a:ea typeface="Times New Roman"/>
                          <a:cs typeface="Times New Roman"/>
                          <a:sym typeface="Times New Roman"/>
                        </a:rPr>
                        <a:t>(Baptiste)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 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r>
              <a:tr h="644200">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CLASSIQUE cours 2 - collège</a:t>
                      </a:r>
                      <a:endParaRPr b="0" sz="1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POINTES et</a:t>
                      </a:r>
                      <a:endParaRPr b="0" sz="1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PAS DE DEUX</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6</a:t>
                      </a:r>
                      <a:r>
                        <a:rPr b="0" baseline="30000" lang="fr-FR" sz="900" u="none" cap="none" strike="noStrike">
                          <a:solidFill>
                            <a:srgbClr val="000000"/>
                          </a:solidFill>
                          <a:latin typeface="Times New Roman"/>
                          <a:ea typeface="Times New Roman"/>
                          <a:cs typeface="Times New Roman"/>
                          <a:sym typeface="Times New Roman"/>
                        </a:rPr>
                        <a:t>ème</a:t>
                      </a:r>
                      <a:r>
                        <a:rPr b="0" lang="fr-FR" sz="900" u="none" cap="none" strike="noStrike">
                          <a:solidFill>
                            <a:srgbClr val="000000"/>
                          </a:solidFill>
                          <a:latin typeface="Times New Roman"/>
                          <a:ea typeface="Times New Roman"/>
                          <a:cs typeface="Times New Roman"/>
                          <a:sym typeface="Times New Roman"/>
                        </a:rPr>
                        <a:t> à 4</a:t>
                      </a:r>
                      <a:r>
                        <a:rPr b="0" baseline="30000" lang="fr-FR" sz="900" u="none" cap="none" strike="noStrike">
                          <a:solidFill>
                            <a:srgbClr val="000000"/>
                          </a:solidFill>
                          <a:latin typeface="Times New Roman"/>
                          <a:ea typeface="Times New Roman"/>
                          <a:cs typeface="Times New Roman"/>
                          <a:sym typeface="Times New Roman"/>
                        </a:rPr>
                        <a:t>ème</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SAMEDI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15</a:t>
                      </a:r>
                      <a:r>
                        <a:rPr b="1" lang="fr-FR" sz="1000">
                          <a:latin typeface="Times New Roman"/>
                          <a:ea typeface="Times New Roman"/>
                          <a:cs typeface="Times New Roman"/>
                          <a:sym typeface="Times New Roman"/>
                        </a:rPr>
                        <a:t>h</a:t>
                      </a:r>
                      <a:r>
                        <a:rPr b="1" lang="fr-FR" sz="1000" u="none" cap="none" strike="noStrike">
                          <a:solidFill>
                            <a:srgbClr val="000000"/>
                          </a:solidFill>
                          <a:latin typeface="Times New Roman"/>
                          <a:ea typeface="Times New Roman"/>
                          <a:cs typeface="Times New Roman"/>
                          <a:sym typeface="Times New Roman"/>
                        </a:rPr>
                        <a:t>00 </a:t>
                      </a:r>
                      <a:r>
                        <a:rPr b="1" lang="fr-FR" sz="1000">
                          <a:latin typeface="Times New Roman"/>
                          <a:ea typeface="Times New Roman"/>
                          <a:cs typeface="Times New Roman"/>
                          <a:sym typeface="Times New Roman"/>
                        </a:rPr>
                        <a:t>à</a:t>
                      </a:r>
                      <a:r>
                        <a:rPr b="1" lang="fr-FR" sz="1000" u="none" cap="none" strike="noStrike">
                          <a:solidFill>
                            <a:srgbClr val="000000"/>
                          </a:solidFill>
                          <a:latin typeface="Times New Roman"/>
                          <a:ea typeface="Times New Roman"/>
                          <a:cs typeface="Times New Roman"/>
                          <a:sym typeface="Times New Roman"/>
                        </a:rPr>
                        <a:t> 16</a:t>
                      </a:r>
                      <a:r>
                        <a:rPr b="1" lang="fr-FR" sz="1000">
                          <a:latin typeface="Times New Roman"/>
                          <a:ea typeface="Times New Roman"/>
                          <a:cs typeface="Times New Roman"/>
                          <a:sym typeface="Times New Roman"/>
                        </a:rPr>
                        <a:t>h</a:t>
                      </a:r>
                      <a:r>
                        <a:rPr b="1" lang="fr-FR" sz="1000" u="none" cap="none" strike="noStrike">
                          <a:solidFill>
                            <a:srgbClr val="000000"/>
                          </a:solidFill>
                          <a:latin typeface="Times New Roman"/>
                          <a:ea typeface="Times New Roman"/>
                          <a:cs typeface="Times New Roman"/>
                          <a:sym typeface="Times New Roman"/>
                        </a:rPr>
                        <a:t>45  </a:t>
                      </a:r>
                      <a:r>
                        <a:rPr b="0" lang="fr-FR" sz="1000" u="none" cap="none" strike="noStrike">
                          <a:solidFill>
                            <a:srgbClr val="000000"/>
                          </a:solidFill>
                          <a:latin typeface="Times New Roman"/>
                          <a:ea typeface="Times New Roman"/>
                          <a:cs typeface="Times New Roman"/>
                          <a:sym typeface="Times New Roman"/>
                        </a:rPr>
                        <a:t>(Baptiste)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r>
              <a:tr h="314950">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CLASSIQUE </a:t>
                      </a:r>
                      <a:r>
                        <a:rPr b="1" lang="fr-FR" sz="1000">
                          <a:latin typeface="Times New Roman"/>
                          <a:ea typeface="Times New Roman"/>
                          <a:cs typeface="Times New Roman"/>
                          <a:sym typeface="Times New Roman"/>
                        </a:rPr>
                        <a:t>lycée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3</a:t>
                      </a:r>
                      <a:r>
                        <a:rPr b="0" baseline="30000" lang="fr-FR" sz="900" u="none" cap="none" strike="noStrike">
                          <a:solidFill>
                            <a:srgbClr val="000000"/>
                          </a:solidFill>
                          <a:latin typeface="Times New Roman"/>
                          <a:ea typeface="Times New Roman"/>
                          <a:cs typeface="Times New Roman"/>
                          <a:sym typeface="Times New Roman"/>
                        </a:rPr>
                        <a:t>ème</a:t>
                      </a:r>
                      <a:r>
                        <a:rPr b="0" lang="fr-FR" sz="900" u="none" cap="none" strike="noStrike">
                          <a:solidFill>
                            <a:srgbClr val="000000"/>
                          </a:solidFill>
                          <a:latin typeface="Times New Roman"/>
                          <a:ea typeface="Times New Roman"/>
                          <a:cs typeface="Times New Roman"/>
                          <a:sym typeface="Times New Roman"/>
                        </a:rPr>
                        <a:t> à terminale</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lang="fr-FR" sz="1000">
                          <a:latin typeface="Times New Roman"/>
                          <a:ea typeface="Times New Roman"/>
                          <a:cs typeface="Times New Roman"/>
                          <a:sym typeface="Times New Roman"/>
                        </a:rPr>
                        <a:t>MAR</a:t>
                      </a:r>
                      <a:r>
                        <a:rPr b="0" lang="fr-FR" sz="1000" u="none" cap="none" strike="noStrike">
                          <a:solidFill>
                            <a:srgbClr val="000000"/>
                          </a:solidFill>
                          <a:latin typeface="Times New Roman"/>
                          <a:ea typeface="Times New Roman"/>
                          <a:cs typeface="Times New Roman"/>
                          <a:sym typeface="Times New Roman"/>
                        </a:rPr>
                        <a:t>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a:t>
                      </a:r>
                      <a:r>
                        <a:rPr b="1" lang="fr-FR" sz="1000">
                          <a:latin typeface="Times New Roman"/>
                          <a:ea typeface="Times New Roman"/>
                          <a:cs typeface="Times New Roman"/>
                          <a:sym typeface="Times New Roman"/>
                        </a:rPr>
                        <a:t>9h00 à 20h30</a:t>
                      </a:r>
                      <a:r>
                        <a:rPr b="0" lang="fr-FR" sz="1000" u="none" cap="none" strike="noStrike">
                          <a:solidFill>
                            <a:srgbClr val="000000"/>
                          </a:solidFill>
                          <a:latin typeface="Times New Roman"/>
                          <a:ea typeface="Times New Roman"/>
                          <a:cs typeface="Times New Roman"/>
                          <a:sym typeface="Times New Roman"/>
                        </a:rPr>
                        <a:t> (Baptiste)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r>
              <a:tr h="362900">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CLASSIQUE cours </a:t>
                      </a:r>
                      <a:r>
                        <a:rPr b="1" lang="fr-FR" sz="1000">
                          <a:latin typeface="Times New Roman"/>
                          <a:ea typeface="Times New Roman"/>
                          <a:cs typeface="Times New Roman"/>
                          <a:sym typeface="Times New Roman"/>
                        </a:rPr>
                        <a:t>2</a:t>
                      </a:r>
                      <a:r>
                        <a:rPr b="1" lang="fr-FR" sz="1000" u="none" cap="none" strike="noStrike">
                          <a:solidFill>
                            <a:srgbClr val="000000"/>
                          </a:solidFill>
                          <a:latin typeface="Times New Roman"/>
                          <a:ea typeface="Times New Roman"/>
                          <a:cs typeface="Times New Roman"/>
                          <a:sym typeface="Times New Roman"/>
                        </a:rPr>
                        <a:t> – lycée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3</a:t>
                      </a:r>
                      <a:r>
                        <a:rPr b="0" baseline="30000" lang="fr-FR" sz="900" u="none" cap="none" strike="noStrike">
                          <a:solidFill>
                            <a:srgbClr val="000000"/>
                          </a:solidFill>
                          <a:latin typeface="Times New Roman"/>
                          <a:ea typeface="Times New Roman"/>
                          <a:cs typeface="Times New Roman"/>
                          <a:sym typeface="Times New Roman"/>
                        </a:rPr>
                        <a:t>ème</a:t>
                      </a:r>
                      <a:r>
                        <a:rPr b="0" lang="fr-FR" sz="900" u="none" cap="none" strike="noStrike">
                          <a:solidFill>
                            <a:srgbClr val="000000"/>
                          </a:solidFill>
                          <a:latin typeface="Times New Roman"/>
                          <a:ea typeface="Times New Roman"/>
                          <a:cs typeface="Times New Roman"/>
                          <a:sym typeface="Times New Roman"/>
                        </a:rPr>
                        <a:t> à terminale</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SAMEDI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1" lang="fr-FR" sz="1000">
                          <a:latin typeface="Times New Roman"/>
                          <a:ea typeface="Times New Roman"/>
                          <a:cs typeface="Times New Roman"/>
                          <a:sym typeface="Times New Roman"/>
                        </a:rPr>
                        <a:t>11h45</a:t>
                      </a:r>
                      <a:r>
                        <a:rPr b="1" lang="fr-FR" sz="1000" u="none" cap="none" strike="noStrike">
                          <a:solidFill>
                            <a:srgbClr val="000000"/>
                          </a:solidFill>
                          <a:latin typeface="Times New Roman"/>
                          <a:ea typeface="Times New Roman"/>
                          <a:cs typeface="Times New Roman"/>
                          <a:sym typeface="Times New Roman"/>
                        </a:rPr>
                        <a:t> à 1</a:t>
                      </a:r>
                      <a:r>
                        <a:rPr b="1" lang="fr-FR" sz="1000">
                          <a:latin typeface="Times New Roman"/>
                          <a:ea typeface="Times New Roman"/>
                          <a:cs typeface="Times New Roman"/>
                          <a:sym typeface="Times New Roman"/>
                        </a:rPr>
                        <a:t>3h15</a:t>
                      </a:r>
                      <a:r>
                        <a:rPr b="0" lang="fr-FR" sz="1000" u="none" cap="none" strike="noStrike">
                          <a:solidFill>
                            <a:srgbClr val="000000"/>
                          </a:solidFill>
                          <a:latin typeface="Times New Roman"/>
                          <a:ea typeface="Times New Roman"/>
                          <a:cs typeface="Times New Roman"/>
                          <a:sym typeface="Times New Roman"/>
                        </a:rPr>
                        <a:t> (Baptiste)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r>
              <a:tr h="637750">
                <a:tc>
                  <a:txBody>
                    <a:bodyPr/>
                    <a:lstStyle/>
                    <a:p>
                      <a:pPr indent="0" lvl="0" marL="0" rtl="0" algn="ctr">
                        <a:spcBef>
                          <a:spcPts val="0"/>
                        </a:spcBef>
                        <a:spcAft>
                          <a:spcPts val="0"/>
                        </a:spcAft>
                        <a:buClr>
                          <a:schemeClr val="dk1"/>
                        </a:buClr>
                        <a:buFont typeface="Arial"/>
                        <a:buNone/>
                      </a:pPr>
                      <a:r>
                        <a:rPr b="1" lang="fr-FR" sz="1000">
                          <a:solidFill>
                            <a:schemeClr val="dk1"/>
                          </a:solidFill>
                          <a:latin typeface="Times New Roman"/>
                          <a:ea typeface="Times New Roman"/>
                          <a:cs typeface="Times New Roman"/>
                          <a:sym typeface="Times New Roman"/>
                        </a:rPr>
                        <a:t>CLASSIQUE lycée</a:t>
                      </a:r>
                      <a:endParaRPr sz="1000">
                        <a:solidFill>
                          <a:schemeClr val="dk1"/>
                        </a:solidFill>
                      </a:endParaRPr>
                    </a:p>
                    <a:p>
                      <a:pPr indent="0" lvl="0" marL="0" rtl="0" algn="ctr">
                        <a:spcBef>
                          <a:spcPts val="0"/>
                        </a:spcBef>
                        <a:spcAft>
                          <a:spcPts val="0"/>
                        </a:spcAft>
                        <a:buClr>
                          <a:schemeClr val="dk1"/>
                        </a:buClr>
                        <a:buFont typeface="Arial"/>
                        <a:buNone/>
                      </a:pPr>
                      <a:r>
                        <a:rPr b="1" lang="fr-FR" sz="1000">
                          <a:solidFill>
                            <a:schemeClr val="dk1"/>
                          </a:solidFill>
                          <a:latin typeface="Times New Roman"/>
                          <a:ea typeface="Times New Roman"/>
                          <a:cs typeface="Times New Roman"/>
                          <a:sym typeface="Times New Roman"/>
                        </a:rPr>
                        <a:t>POINTES et</a:t>
                      </a:r>
                      <a:endParaRPr sz="1000">
                        <a:solidFill>
                          <a:schemeClr val="dk1"/>
                        </a:solidFill>
                      </a:endParaRPr>
                    </a:p>
                    <a:p>
                      <a:pPr indent="0" lvl="0" marL="0" rtl="0" algn="ctr">
                        <a:spcBef>
                          <a:spcPts val="0"/>
                        </a:spcBef>
                        <a:spcAft>
                          <a:spcPts val="0"/>
                        </a:spcAft>
                        <a:buClr>
                          <a:schemeClr val="dk1"/>
                        </a:buClr>
                        <a:buFont typeface="Arial"/>
                        <a:buNone/>
                      </a:pPr>
                      <a:r>
                        <a:rPr b="1" lang="fr-FR" sz="1000">
                          <a:solidFill>
                            <a:schemeClr val="dk1"/>
                          </a:solidFill>
                          <a:latin typeface="Times New Roman"/>
                          <a:ea typeface="Times New Roman"/>
                          <a:cs typeface="Times New Roman"/>
                          <a:sym typeface="Times New Roman"/>
                        </a:rPr>
                        <a:t>PAS DE DEUX</a:t>
                      </a:r>
                      <a:endParaRPr b="1" sz="1000">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lang="fr-FR" sz="900">
                          <a:latin typeface="Times New Roman"/>
                          <a:ea typeface="Times New Roman"/>
                          <a:cs typeface="Times New Roman"/>
                          <a:sym typeface="Times New Roman"/>
                        </a:rPr>
                        <a:t>3ème à terminale</a:t>
                      </a:r>
                      <a:endParaRPr b="0" sz="900" u="none" cap="none" strike="noStrike">
                        <a:solidFill>
                          <a:srgbClr val="000000"/>
                        </a:solidFill>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lang="fr-FR" sz="1000">
                          <a:latin typeface="Times New Roman"/>
                          <a:ea typeface="Times New Roman"/>
                          <a:cs typeface="Times New Roman"/>
                          <a:sym typeface="Times New Roman"/>
                        </a:rPr>
                        <a:t>SAMEDI</a:t>
                      </a:r>
                      <a:endParaRPr b="0" sz="1000" u="none" cap="none" strike="noStrike">
                        <a:solidFill>
                          <a:srgbClr val="000000"/>
                        </a:solidFill>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1" lang="fr-FR" sz="1000">
                          <a:latin typeface="Times New Roman"/>
                          <a:ea typeface="Times New Roman"/>
                          <a:cs typeface="Times New Roman"/>
                          <a:sym typeface="Times New Roman"/>
                        </a:rPr>
                        <a:t>13h15 à 14h45 </a:t>
                      </a:r>
                      <a:r>
                        <a:rPr lang="fr-FR" sz="1000">
                          <a:latin typeface="Times New Roman"/>
                          <a:ea typeface="Times New Roman"/>
                          <a:cs typeface="Times New Roman"/>
                          <a:sym typeface="Times New Roman"/>
                        </a:rPr>
                        <a:t>(Baptiste)</a:t>
                      </a:r>
                      <a:endParaRPr sz="1000" u="none" cap="none" strike="noStrike">
                        <a:solidFill>
                          <a:srgbClr val="000000"/>
                        </a:solidFill>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lang="fr-FR" sz="1000">
                          <a:latin typeface="Times New Roman"/>
                          <a:ea typeface="Times New Roman"/>
                          <a:cs typeface="Times New Roman"/>
                          <a:sym typeface="Times New Roman"/>
                        </a:rPr>
                        <a:t>Chamiraud</a:t>
                      </a:r>
                      <a:endParaRPr b="0" sz="1000" u="none" cap="none" strike="noStrike">
                        <a:solidFill>
                          <a:srgbClr val="000000"/>
                        </a:solidFill>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r>
              <a:tr h="467600">
                <a:tc>
                  <a:txBody>
                    <a:bodyPr/>
                    <a:lstStyle/>
                    <a:p>
                      <a:pPr indent="0" lvl="0" marL="0" rtl="0" algn="ctr">
                        <a:spcBef>
                          <a:spcPts val="0"/>
                        </a:spcBef>
                        <a:spcAft>
                          <a:spcPts val="0"/>
                        </a:spcAft>
                        <a:buNone/>
                      </a:pPr>
                      <a:r>
                        <a:rPr b="1" lang="fr-FR" sz="1000">
                          <a:solidFill>
                            <a:schemeClr val="dk1"/>
                          </a:solidFill>
                          <a:latin typeface="Times New Roman"/>
                          <a:ea typeface="Times New Roman"/>
                          <a:cs typeface="Times New Roman"/>
                          <a:sym typeface="Times New Roman"/>
                        </a:rPr>
                        <a:t>CLASSIQUE ADULTES</a:t>
                      </a:r>
                      <a:endParaRPr b="1" sz="1000">
                        <a:solidFill>
                          <a:schemeClr val="dk1"/>
                        </a:solidFill>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lang="fr-FR" sz="900">
                          <a:latin typeface="Times New Roman"/>
                          <a:ea typeface="Times New Roman"/>
                          <a:cs typeface="Times New Roman"/>
                          <a:sym typeface="Times New Roman"/>
                        </a:rPr>
                        <a:t>Adultes </a:t>
                      </a:r>
                      <a:endParaRPr sz="900">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lang="fr-FR" sz="1000">
                          <a:latin typeface="Times New Roman"/>
                          <a:ea typeface="Times New Roman"/>
                          <a:cs typeface="Times New Roman"/>
                          <a:sym typeface="Times New Roman"/>
                        </a:rPr>
                        <a:t>MARDI</a:t>
                      </a:r>
                      <a:endParaRPr sz="1000">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b="1" lang="fr-FR" sz="1000">
                          <a:latin typeface="Times New Roman"/>
                          <a:ea typeface="Times New Roman"/>
                          <a:cs typeface="Times New Roman"/>
                          <a:sym typeface="Times New Roman"/>
                        </a:rPr>
                        <a:t>20h30 à 22h00 (</a:t>
                      </a:r>
                      <a:r>
                        <a:rPr lang="fr-FR" sz="1000">
                          <a:latin typeface="Times New Roman"/>
                          <a:ea typeface="Times New Roman"/>
                          <a:cs typeface="Times New Roman"/>
                          <a:sym typeface="Times New Roman"/>
                        </a:rPr>
                        <a:t>Baptiste) </a:t>
                      </a:r>
                      <a:endParaRPr sz="1000">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c>
                  <a:txBody>
                    <a:bodyPr/>
                    <a:lstStyle/>
                    <a:p>
                      <a:pPr indent="0" lvl="0" marL="0" marR="0" rtl="0" algn="ctr">
                        <a:lnSpc>
                          <a:spcPct val="100000"/>
                        </a:lnSpc>
                        <a:spcBef>
                          <a:spcPts val="0"/>
                        </a:spcBef>
                        <a:spcAft>
                          <a:spcPts val="0"/>
                        </a:spcAft>
                        <a:buNone/>
                      </a:pPr>
                      <a:r>
                        <a:rPr lang="fr-FR" sz="1000">
                          <a:latin typeface="Times New Roman"/>
                          <a:ea typeface="Times New Roman"/>
                          <a:cs typeface="Times New Roman"/>
                          <a:sym typeface="Times New Roman"/>
                        </a:rPr>
                        <a:t>Chamiraud</a:t>
                      </a:r>
                      <a:endParaRPr sz="1000">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AF8FF"/>
                    </a:solidFill>
                  </a:tcPr>
                </a:tc>
              </a:tr>
            </a:tbl>
          </a:graphicData>
        </a:graphic>
      </p:graphicFrame>
      <p:sp>
        <p:nvSpPr>
          <p:cNvPr id="131" name="Google Shape;131;p3"/>
          <p:cNvSpPr/>
          <p:nvPr/>
        </p:nvSpPr>
        <p:spPr>
          <a:xfrm>
            <a:off x="2808000" y="432000"/>
            <a:ext cx="4975920" cy="311760"/>
          </a:xfrm>
          <a:prstGeom prst="rect">
            <a:avLst/>
          </a:prstGeom>
          <a:no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0"/>
              </a:spcAft>
              <a:buNone/>
            </a:pPr>
            <a:r>
              <a:rPr b="1" i="0" lang="fr-FR" sz="1100" u="none" cap="none" strike="noStrike">
                <a:solidFill>
                  <a:srgbClr val="000000"/>
                </a:solidFill>
                <a:latin typeface="Times New Roman"/>
                <a:ea typeface="Times New Roman"/>
                <a:cs typeface="Times New Roman"/>
                <a:sym typeface="Times New Roman"/>
              </a:rPr>
              <a:t>REGARDEZ LES ANNÉES DE NAISSANCE AFIN DE VOUS REPÉRER</a:t>
            </a:r>
            <a:endParaRPr b="0" i="0" sz="1100" u="none" cap="none" strike="noStrike">
              <a:solidFill>
                <a:srgbClr val="000000"/>
              </a:solidFill>
              <a:latin typeface="Arial"/>
              <a:ea typeface="Arial"/>
              <a:cs typeface="Arial"/>
              <a:sym typeface="Arial"/>
            </a:endParaRPr>
          </a:p>
        </p:txBody>
      </p:sp>
      <p:graphicFrame>
        <p:nvGraphicFramePr>
          <p:cNvPr id="132" name="Google Shape;132;p3"/>
          <p:cNvGraphicFramePr/>
          <p:nvPr/>
        </p:nvGraphicFramePr>
        <p:xfrm>
          <a:off x="2107223" y="815492"/>
          <a:ext cx="3000000" cy="3000000"/>
        </p:xfrm>
        <a:graphic>
          <a:graphicData uri="http://schemas.openxmlformats.org/drawingml/2006/table">
            <a:tbl>
              <a:tblPr>
                <a:noFill/>
                <a:tableStyleId>{3F2724F3-B6B8-4E79-AD69-54D87B5DDF0A}</a:tableStyleId>
              </a:tblPr>
              <a:tblGrid>
                <a:gridCol w="977000"/>
                <a:gridCol w="941225"/>
                <a:gridCol w="782500"/>
                <a:gridCol w="1386150"/>
                <a:gridCol w="696050"/>
              </a:tblGrid>
              <a:tr h="468000">
                <a:tc gridSpan="2">
                  <a:txBody>
                    <a:bodyPr/>
                    <a:lstStyle/>
                    <a:p>
                      <a:pPr indent="0" lvl="0" marL="0" marR="0" rtl="0" algn="ctr">
                        <a:lnSpc>
                          <a:spcPct val="100000"/>
                        </a:lnSpc>
                        <a:spcBef>
                          <a:spcPts val="0"/>
                        </a:spcBef>
                        <a:spcAft>
                          <a:spcPts val="0"/>
                        </a:spcAft>
                        <a:buNone/>
                      </a:pPr>
                      <a:r>
                        <a:rPr b="1" lang="fr-FR" sz="1400" u="sng" cap="none" strike="noStrike">
                          <a:solidFill>
                            <a:srgbClr val="000000"/>
                          </a:solidFill>
                          <a:latin typeface="Quintessential"/>
                          <a:ea typeface="Quintessential"/>
                          <a:cs typeface="Quintessential"/>
                          <a:sym typeface="Quintessential"/>
                        </a:rPr>
                        <a:t>POUR LES PLUS JEUNES</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DDB2"/>
                    </a:solidFill>
                  </a:tcPr>
                </a:tc>
                <a:tc hMerge="1"/>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Jour</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None/>
                      </a:pPr>
                      <a:r>
                        <a:rPr b="0" lang="fr-FR" sz="1200" u="none" cap="none" strike="noStrike">
                          <a:solidFill>
                            <a:srgbClr val="000000"/>
                          </a:solidFill>
                          <a:latin typeface="Quintessential"/>
                          <a:ea typeface="Quintessential"/>
                          <a:cs typeface="Quintessential"/>
                          <a:sym typeface="Quintessential"/>
                        </a:rPr>
                        <a:t>Horaires</a:t>
                      </a:r>
                      <a:endParaRPr b="0" sz="12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Lieu</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r>
              <a:tr h="266825">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ÉVEIL/ </a:t>
                      </a:r>
                      <a:r>
                        <a:rPr b="1" lang="fr-FR" sz="1000">
                          <a:latin typeface="Times New Roman"/>
                          <a:ea typeface="Times New Roman"/>
                          <a:cs typeface="Times New Roman"/>
                          <a:sym typeface="Times New Roman"/>
                        </a:rPr>
                        <a:t>INITIATION 1 </a:t>
                      </a:r>
                      <a:r>
                        <a:rPr b="1" lang="fr-FR" sz="1000" u="none" cap="none" strike="noStrike">
                          <a:solidFill>
                            <a:srgbClr val="000000"/>
                          </a:solidFill>
                          <a:latin typeface="Times New Roman"/>
                          <a:ea typeface="Times New Roman"/>
                          <a:cs typeface="Times New Roman"/>
                          <a:sym typeface="Times New Roman"/>
                        </a:rPr>
                        <a:t> </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EEDD8"/>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Nés en 201</a:t>
                      </a:r>
                      <a:r>
                        <a:rPr lang="fr-FR" sz="900">
                          <a:latin typeface="Times New Roman"/>
                          <a:ea typeface="Times New Roman"/>
                          <a:cs typeface="Times New Roman"/>
                          <a:sym typeface="Times New Roman"/>
                        </a:rPr>
                        <a:t>9 et 2018</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EEDD8"/>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JEUDI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EEDD8"/>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17h</a:t>
                      </a:r>
                      <a:r>
                        <a:rPr b="1" lang="fr-FR" sz="1000">
                          <a:latin typeface="Times New Roman"/>
                          <a:ea typeface="Times New Roman"/>
                          <a:cs typeface="Times New Roman"/>
                          <a:sym typeface="Times New Roman"/>
                        </a:rPr>
                        <a:t>15 </a:t>
                      </a:r>
                      <a:r>
                        <a:rPr b="1" lang="fr-FR" sz="1000" u="none" cap="none" strike="noStrike">
                          <a:solidFill>
                            <a:srgbClr val="000000"/>
                          </a:solidFill>
                          <a:latin typeface="Times New Roman"/>
                          <a:ea typeface="Times New Roman"/>
                          <a:cs typeface="Times New Roman"/>
                          <a:sym typeface="Times New Roman"/>
                        </a:rPr>
                        <a:t> à 18h15 </a:t>
                      </a:r>
                      <a:r>
                        <a:rPr b="0" lang="fr-FR" sz="1000" u="none" cap="none" strike="noStrike">
                          <a:solidFill>
                            <a:srgbClr val="000000"/>
                          </a:solidFill>
                          <a:latin typeface="Times New Roman"/>
                          <a:ea typeface="Times New Roman"/>
                          <a:cs typeface="Times New Roman"/>
                          <a:sym typeface="Times New Roman"/>
                        </a:rPr>
                        <a:t>(Géraldine)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EEDD8"/>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FF0000"/>
                          </a:solidFill>
                          <a:latin typeface="Times New Roman"/>
                          <a:ea typeface="Times New Roman"/>
                          <a:cs typeface="Times New Roman"/>
                          <a:sym typeface="Times New Roman"/>
                        </a:rPr>
                        <a:t>  </a:t>
                      </a: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EEDD8"/>
                    </a:solidFill>
                  </a:tcPr>
                </a:tc>
              </a:tr>
              <a:tr h="330350">
                <a:tc>
                  <a:txBody>
                    <a:bodyPr/>
                    <a:lstStyle/>
                    <a:p>
                      <a:pPr indent="0" lvl="0" marL="0" marR="0" rtl="0" algn="ctr">
                        <a:lnSpc>
                          <a:spcPct val="100000"/>
                        </a:lnSpc>
                        <a:spcBef>
                          <a:spcPts val="0"/>
                        </a:spcBef>
                        <a:spcAft>
                          <a:spcPts val="0"/>
                        </a:spcAft>
                        <a:buNone/>
                      </a:pPr>
                      <a:r>
                        <a:rPr b="1" lang="fr-FR" sz="900" u="none" cap="none" strike="noStrike">
                          <a:solidFill>
                            <a:schemeClr val="dk1"/>
                          </a:solidFill>
                          <a:latin typeface="Times New Roman"/>
                          <a:ea typeface="Times New Roman"/>
                          <a:cs typeface="Times New Roman"/>
                          <a:sym typeface="Times New Roman"/>
                        </a:rPr>
                        <a:t>INITIATION  2</a:t>
                      </a:r>
                      <a:endParaRPr b="0" sz="900" u="none" cap="none" strike="noStrike">
                        <a:solidFill>
                          <a:schemeClr val="dk1"/>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EEDD8"/>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Nés en 2017</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EEDD8"/>
                    </a:solidFill>
                  </a:tcPr>
                </a:tc>
                <a:tc>
                  <a:txBody>
                    <a:bodyPr/>
                    <a:lstStyle/>
                    <a:p>
                      <a:pPr indent="0" lvl="0" marL="0" marR="0" rtl="0" algn="ctr">
                        <a:lnSpc>
                          <a:spcPct val="2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VENDREDI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EEDD8"/>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17h15 à 18h15</a:t>
                      </a:r>
                      <a:endParaRPr b="1" sz="1000">
                        <a:latin typeface="Times New Roman"/>
                        <a:ea typeface="Times New Roman"/>
                        <a:cs typeface="Times New Roman"/>
                        <a:sym typeface="Times New Roman"/>
                      </a:endParaRPr>
                    </a:p>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EEDD8"/>
                    </a:solidFill>
                  </a:tcPr>
                </a:tc>
                <a:tc>
                  <a:txBody>
                    <a:bodyPr/>
                    <a:lstStyle/>
                    <a:p>
                      <a:pPr indent="0" lvl="0" marL="0" marR="0" rtl="0" algn="ctr">
                        <a:lnSpc>
                          <a:spcPct val="2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EEDD8"/>
                    </a:solidFill>
                  </a:tcPr>
                </a:tc>
              </a:tr>
            </a:tbl>
          </a:graphicData>
        </a:graphic>
      </p:graphicFrame>
      <p:sp>
        <p:nvSpPr>
          <p:cNvPr id="133" name="Google Shape;133;p3"/>
          <p:cNvSpPr txBox="1"/>
          <p:nvPr/>
        </p:nvSpPr>
        <p:spPr>
          <a:xfrm>
            <a:off x="5226775" y="6478025"/>
            <a:ext cx="4957500" cy="692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fr-FR" sz="1100"/>
              <a:t>ATTENTION: pour les élèves faisant les pointes, prévoir l’achat des pointes à la rentrée via notre fournisseur qui se déplacera au moment du premier cours (environ 60 euros la paire)</a:t>
            </a:r>
            <a:endParaRPr b="1" sz="1100"/>
          </a:p>
        </p:txBody>
      </p:sp>
      <p:pic>
        <p:nvPicPr>
          <p:cNvPr id="134" name="Google Shape;134;p3"/>
          <p:cNvPicPr preferRelativeResize="0"/>
          <p:nvPr/>
        </p:nvPicPr>
        <p:blipFill rotWithShape="1">
          <a:blip r:embed="rId3">
            <a:alphaModFix/>
          </a:blip>
          <a:srcRect b="0" l="0" r="0" t="0"/>
          <a:stretch/>
        </p:blipFill>
        <p:spPr>
          <a:xfrm>
            <a:off x="8016603" y="97999"/>
            <a:ext cx="1377000" cy="2180510"/>
          </a:xfrm>
          <a:prstGeom prst="rect">
            <a:avLst/>
          </a:prstGeom>
          <a:noFill/>
          <a:ln>
            <a:noFill/>
          </a:ln>
        </p:spPr>
      </p:pic>
      <p:pic>
        <p:nvPicPr>
          <p:cNvPr id="135" name="Google Shape;135;p3"/>
          <p:cNvPicPr preferRelativeResize="0"/>
          <p:nvPr/>
        </p:nvPicPr>
        <p:blipFill rotWithShape="1">
          <a:blip r:embed="rId3">
            <a:alphaModFix/>
          </a:blip>
          <a:srcRect b="0" l="0" r="0" t="0"/>
          <a:stretch/>
        </p:blipFill>
        <p:spPr>
          <a:xfrm>
            <a:off x="487403" y="97999"/>
            <a:ext cx="1377000" cy="218051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graphicFrame>
        <p:nvGraphicFramePr>
          <p:cNvPr id="140" name="Google Shape;140;g252f9b48b2f_1_0"/>
          <p:cNvGraphicFramePr/>
          <p:nvPr/>
        </p:nvGraphicFramePr>
        <p:xfrm>
          <a:off x="397563" y="3872300"/>
          <a:ext cx="3000000" cy="3000000"/>
        </p:xfrm>
        <a:graphic>
          <a:graphicData uri="http://schemas.openxmlformats.org/drawingml/2006/table">
            <a:tbl>
              <a:tblPr>
                <a:noFill/>
                <a:tableStyleId>{3F2724F3-B6B8-4E79-AD69-54D87B5DDF0A}</a:tableStyleId>
              </a:tblPr>
              <a:tblGrid>
                <a:gridCol w="1244425"/>
                <a:gridCol w="1441375"/>
                <a:gridCol w="1146800"/>
                <a:gridCol w="2157275"/>
                <a:gridCol w="1345275"/>
              </a:tblGrid>
              <a:tr h="363775">
                <a:tc gridSpan="2">
                  <a:txBody>
                    <a:bodyPr/>
                    <a:lstStyle/>
                    <a:p>
                      <a:pPr indent="0" lvl="0" marL="0" marR="0" rtl="0" algn="ctr">
                        <a:lnSpc>
                          <a:spcPct val="100000"/>
                        </a:lnSpc>
                        <a:spcBef>
                          <a:spcPts val="0"/>
                        </a:spcBef>
                        <a:spcAft>
                          <a:spcPts val="0"/>
                        </a:spcAft>
                        <a:buNone/>
                      </a:pPr>
                      <a:r>
                        <a:rPr b="1" lang="fr-FR" sz="1400" u="sng" cap="none" strike="noStrike">
                          <a:solidFill>
                            <a:srgbClr val="000000"/>
                          </a:solidFill>
                          <a:latin typeface="Quintessential"/>
                          <a:ea typeface="Quintessential"/>
                          <a:cs typeface="Quintessential"/>
                          <a:sym typeface="Quintessential"/>
                        </a:rPr>
                        <a:t>MODERN    JAZZ</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B332F"/>
                    </a:solidFill>
                  </a:tcPr>
                </a:tc>
                <a:tc hMerge="1"/>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Jour</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None/>
                      </a:pPr>
                      <a:r>
                        <a:rPr b="0" lang="fr-FR" sz="1100" u="none" cap="none" strike="noStrike">
                          <a:solidFill>
                            <a:srgbClr val="000000"/>
                          </a:solidFill>
                          <a:latin typeface="Quintessential"/>
                          <a:ea typeface="Quintessential"/>
                          <a:cs typeface="Quintessential"/>
                          <a:sym typeface="Quintessential"/>
                        </a:rPr>
                        <a:t>Horaires/Professeur</a:t>
                      </a:r>
                      <a:endParaRPr b="0" sz="11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Lieu</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r>
              <a:tr h="472900">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JAZZ collège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D706D"/>
                    </a:solidFill>
                  </a:tcPr>
                </a:tc>
                <a:tc>
                  <a:txBody>
                    <a:bodyPr/>
                    <a:lstStyle/>
                    <a:p>
                      <a:pPr indent="0" lvl="0" marL="0" marR="0" rtl="0" algn="ctr">
                        <a:lnSpc>
                          <a:spcPct val="100000"/>
                        </a:lnSpc>
                        <a:spcBef>
                          <a:spcPts val="0"/>
                        </a:spcBef>
                        <a:spcAft>
                          <a:spcPts val="0"/>
                        </a:spcAft>
                        <a:buNone/>
                      </a:pPr>
                      <a:r>
                        <a:rPr b="0" lang="fr-FR" sz="1300" u="none" cap="none" strike="noStrike">
                          <a:solidFill>
                            <a:srgbClr val="000000"/>
                          </a:solidFill>
                          <a:latin typeface="Times New Roman"/>
                          <a:ea typeface="Times New Roman"/>
                          <a:cs typeface="Times New Roman"/>
                          <a:sym typeface="Times New Roman"/>
                        </a:rPr>
                        <a:t>4</a:t>
                      </a:r>
                      <a:r>
                        <a:rPr b="0" baseline="30000" lang="fr-FR" sz="1300" u="none" cap="none" strike="noStrike">
                          <a:solidFill>
                            <a:srgbClr val="000000"/>
                          </a:solidFill>
                          <a:latin typeface="Times New Roman"/>
                          <a:ea typeface="Times New Roman"/>
                          <a:cs typeface="Times New Roman"/>
                          <a:sym typeface="Times New Roman"/>
                        </a:rPr>
                        <a:t>ème</a:t>
                      </a:r>
                      <a:r>
                        <a:rPr b="0" lang="fr-FR" sz="1300" u="none" cap="none" strike="noStrike">
                          <a:solidFill>
                            <a:srgbClr val="000000"/>
                          </a:solidFill>
                          <a:latin typeface="Times New Roman"/>
                          <a:ea typeface="Times New Roman"/>
                          <a:cs typeface="Times New Roman"/>
                          <a:sym typeface="Times New Roman"/>
                        </a:rPr>
                        <a:t> à 3 </a:t>
                      </a:r>
                      <a:r>
                        <a:rPr b="0" baseline="30000" lang="fr-FR" sz="1300" u="none" cap="none" strike="noStrike">
                          <a:solidFill>
                            <a:srgbClr val="000000"/>
                          </a:solidFill>
                          <a:latin typeface="Times New Roman"/>
                          <a:ea typeface="Times New Roman"/>
                          <a:cs typeface="Times New Roman"/>
                          <a:sym typeface="Times New Roman"/>
                        </a:rPr>
                        <a:t>ème</a:t>
                      </a:r>
                      <a:endParaRPr b="0" baseline="30000" sz="13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None/>
                      </a:pPr>
                      <a:r>
                        <a:rPr baseline="30000" lang="fr-FR" sz="1300">
                          <a:latin typeface="Times New Roman"/>
                          <a:ea typeface="Times New Roman"/>
                          <a:cs typeface="Times New Roman"/>
                          <a:sym typeface="Times New Roman"/>
                        </a:rPr>
                        <a:t>(ou 5ème ayant déjà participé au cours de jazz de cette année) </a:t>
                      </a:r>
                      <a:endParaRPr baseline="30000" sz="1300">
                        <a:latin typeface="Times New Roman"/>
                        <a:ea typeface="Times New Roman"/>
                        <a:cs typeface="Times New Roman"/>
                        <a:sym typeface="Times New Roman"/>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D706D"/>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MERCREDI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D706D"/>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17h30 à 19h00 </a:t>
                      </a:r>
                      <a:r>
                        <a:rPr b="0" lang="fr-FR" sz="1000" u="none" cap="none" strike="noStrike">
                          <a:solidFill>
                            <a:srgbClr val="000000"/>
                          </a:solidFill>
                          <a:latin typeface="Times New Roman"/>
                          <a:ea typeface="Times New Roman"/>
                          <a:cs typeface="Times New Roman"/>
                          <a:sym typeface="Times New Roman"/>
                        </a:rPr>
                        <a:t>(Géraldine)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D706D"/>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D706D"/>
                    </a:solidFill>
                  </a:tcPr>
                </a:tc>
              </a:tr>
              <a:tr h="291025">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JAZZ Lycée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D706D"/>
                    </a:solidFill>
                  </a:tcPr>
                </a:tc>
                <a:tc>
                  <a:txBody>
                    <a:bodyPr/>
                    <a:lstStyle/>
                    <a:p>
                      <a:pPr indent="0" lvl="0" marL="0" marR="0" rtl="0" algn="ctr">
                        <a:lnSpc>
                          <a:spcPct val="100000"/>
                        </a:lnSpc>
                        <a:spcBef>
                          <a:spcPts val="0"/>
                        </a:spcBef>
                        <a:spcAft>
                          <a:spcPts val="0"/>
                        </a:spcAft>
                        <a:buNone/>
                      </a:pPr>
                      <a:r>
                        <a:rPr lang="fr-FR" sz="1300"/>
                        <a:t>Lycée</a:t>
                      </a:r>
                      <a:endParaRPr b="0" sz="13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D706D"/>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LUNDI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D706D"/>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19h</a:t>
                      </a:r>
                      <a:r>
                        <a:rPr b="1" lang="fr-FR" sz="1000">
                          <a:latin typeface="Times New Roman"/>
                          <a:ea typeface="Times New Roman"/>
                          <a:cs typeface="Times New Roman"/>
                          <a:sym typeface="Times New Roman"/>
                        </a:rPr>
                        <a:t>00 à 20h30 </a:t>
                      </a:r>
                      <a:r>
                        <a:rPr b="0" lang="fr-FR" sz="1000" u="none" cap="none" strike="noStrike">
                          <a:solidFill>
                            <a:srgbClr val="000000"/>
                          </a:solidFill>
                          <a:latin typeface="Times New Roman"/>
                          <a:ea typeface="Times New Roman"/>
                          <a:cs typeface="Times New Roman"/>
                          <a:sym typeface="Times New Roman"/>
                        </a:rPr>
                        <a:t>(Cynthia)</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D706D"/>
                    </a:solidFill>
                  </a:tcPr>
                </a:tc>
                <a:tc>
                  <a:txBody>
                    <a:bodyPr/>
                    <a:lstStyle/>
                    <a:p>
                      <a:pPr indent="0" lvl="0" marL="0" marR="0" rtl="0" algn="ctr">
                        <a:lnSpc>
                          <a:spcPct val="100000"/>
                        </a:lnSpc>
                        <a:spcBef>
                          <a:spcPts val="0"/>
                        </a:spcBef>
                        <a:spcAft>
                          <a:spcPts val="0"/>
                        </a:spcAft>
                        <a:buNone/>
                      </a:pPr>
                      <a:r>
                        <a:rPr lang="fr-FR" sz="1000">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D706D"/>
                    </a:solidFill>
                  </a:tcPr>
                </a:tc>
              </a:tr>
            </a:tbl>
          </a:graphicData>
        </a:graphic>
      </p:graphicFrame>
      <p:graphicFrame>
        <p:nvGraphicFramePr>
          <p:cNvPr id="141" name="Google Shape;141;g252f9b48b2f_1_0"/>
          <p:cNvGraphicFramePr/>
          <p:nvPr/>
        </p:nvGraphicFramePr>
        <p:xfrm>
          <a:off x="1833918" y="1768950"/>
          <a:ext cx="3000000" cy="3000000"/>
        </p:xfrm>
        <a:graphic>
          <a:graphicData uri="http://schemas.openxmlformats.org/drawingml/2006/table">
            <a:tbl>
              <a:tblPr>
                <a:noFill/>
                <a:tableStyleId>{3F2724F3-B6B8-4E79-AD69-54D87B5DDF0A}</a:tableStyleId>
              </a:tblPr>
              <a:tblGrid>
                <a:gridCol w="1016050"/>
                <a:gridCol w="1176825"/>
                <a:gridCol w="936325"/>
                <a:gridCol w="1761300"/>
                <a:gridCol w="1098375"/>
              </a:tblGrid>
              <a:tr h="517625">
                <a:tc gridSpan="2">
                  <a:txBody>
                    <a:bodyPr/>
                    <a:lstStyle/>
                    <a:p>
                      <a:pPr indent="0" lvl="0" marL="0" marR="0" rtl="0" algn="ctr">
                        <a:lnSpc>
                          <a:spcPct val="100000"/>
                        </a:lnSpc>
                        <a:spcBef>
                          <a:spcPts val="0"/>
                        </a:spcBef>
                        <a:spcAft>
                          <a:spcPts val="0"/>
                        </a:spcAft>
                        <a:buNone/>
                      </a:pPr>
                      <a:r>
                        <a:rPr b="1" lang="fr-FR" sz="1200" u="sng" cap="none" strike="noStrike">
                          <a:solidFill>
                            <a:srgbClr val="000000"/>
                          </a:solidFill>
                          <a:latin typeface="Quintessential"/>
                          <a:ea typeface="Quintessential"/>
                          <a:cs typeface="Quintessential"/>
                          <a:sym typeface="Quintessential"/>
                        </a:rPr>
                        <a:t>LATINO</a:t>
                      </a:r>
                      <a:endParaRPr b="0" sz="12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EA8600"/>
                    </a:solidFill>
                  </a:tcPr>
                </a:tc>
                <a:tc hMerge="1"/>
                <a:tc>
                  <a:txBody>
                    <a:bodyPr/>
                    <a:lstStyle/>
                    <a:p>
                      <a:pPr indent="0" lvl="0" marL="0" marR="0" rtl="0" algn="ctr">
                        <a:lnSpc>
                          <a:spcPct val="100000"/>
                        </a:lnSpc>
                        <a:spcBef>
                          <a:spcPts val="0"/>
                        </a:spcBef>
                        <a:spcAft>
                          <a:spcPts val="0"/>
                        </a:spcAft>
                        <a:buNone/>
                      </a:pPr>
                      <a:r>
                        <a:rPr b="0" lang="fr-FR" sz="1200" u="none" cap="none" strike="noStrike">
                          <a:solidFill>
                            <a:srgbClr val="000000"/>
                          </a:solidFill>
                          <a:latin typeface="Quintessential"/>
                          <a:ea typeface="Quintessential"/>
                          <a:cs typeface="Quintessential"/>
                          <a:sym typeface="Quintessential"/>
                        </a:rPr>
                        <a:t>Jour</a:t>
                      </a:r>
                      <a:endParaRPr b="0" sz="12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Quintessential"/>
                          <a:ea typeface="Quintessential"/>
                          <a:cs typeface="Quintessential"/>
                          <a:sym typeface="Quintessential"/>
                        </a:rPr>
                        <a:t>Horaires/Professeur</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c>
                  <a:txBody>
                    <a:bodyPr/>
                    <a:lstStyle/>
                    <a:p>
                      <a:pPr indent="0" lvl="0" marL="0" marR="0" rtl="0" algn="ctr">
                        <a:lnSpc>
                          <a:spcPct val="100000"/>
                        </a:lnSpc>
                        <a:spcBef>
                          <a:spcPts val="0"/>
                        </a:spcBef>
                        <a:spcAft>
                          <a:spcPts val="0"/>
                        </a:spcAft>
                        <a:buNone/>
                      </a:pPr>
                      <a:r>
                        <a:rPr b="0" lang="fr-FR" sz="1200" u="none" cap="none" strike="noStrike">
                          <a:solidFill>
                            <a:srgbClr val="000000"/>
                          </a:solidFill>
                          <a:latin typeface="Quintessential"/>
                          <a:ea typeface="Quintessential"/>
                          <a:cs typeface="Quintessential"/>
                          <a:sym typeface="Quintessential"/>
                        </a:rPr>
                        <a:t>Lieu</a:t>
                      </a:r>
                      <a:endParaRPr b="0" sz="12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BFBFBF"/>
                    </a:solidFill>
                  </a:tcPr>
                </a:tc>
              </a:tr>
              <a:tr h="484325">
                <a:tc>
                  <a:txBody>
                    <a:bodyPr/>
                    <a:lstStyle/>
                    <a:p>
                      <a:pPr indent="0" lvl="0" marL="0" marR="0" rtl="0" algn="ctr">
                        <a:lnSpc>
                          <a:spcPct val="100000"/>
                        </a:lnSpc>
                        <a:spcBef>
                          <a:spcPts val="0"/>
                        </a:spcBef>
                        <a:spcAft>
                          <a:spcPts val="0"/>
                        </a:spcAft>
                        <a:buNone/>
                      </a:pPr>
                      <a:r>
                        <a:rPr b="1" lang="fr-FR" sz="800" u="none" cap="none" strike="noStrike">
                          <a:solidFill>
                            <a:srgbClr val="000000"/>
                          </a:solidFill>
                          <a:latin typeface="Times New Roman"/>
                          <a:ea typeface="Times New Roman"/>
                          <a:cs typeface="Times New Roman"/>
                          <a:sym typeface="Times New Roman"/>
                        </a:rPr>
                        <a:t>LATINO A</a:t>
                      </a:r>
                      <a:r>
                        <a:rPr b="1" lang="fr-FR" sz="800">
                          <a:latin typeface="Times New Roman"/>
                          <a:ea typeface="Times New Roman"/>
                          <a:cs typeface="Times New Roman"/>
                          <a:sym typeface="Times New Roman"/>
                        </a:rPr>
                        <a:t>dultes</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À partir de la 3ème jusqu’aux adultes</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lang="fr-FR" sz="800">
                          <a:latin typeface="Times New Roman"/>
                          <a:ea typeface="Times New Roman"/>
                          <a:cs typeface="Times New Roman"/>
                          <a:sym typeface="Times New Roman"/>
                        </a:rPr>
                        <a:t>LUNDI</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b="1" lang="fr-FR" sz="1100" u="none" cap="none" strike="noStrike">
                          <a:solidFill>
                            <a:srgbClr val="000000"/>
                          </a:solidFill>
                          <a:latin typeface="Times New Roman"/>
                          <a:ea typeface="Times New Roman"/>
                          <a:cs typeface="Times New Roman"/>
                          <a:sym typeface="Times New Roman"/>
                        </a:rPr>
                        <a:t>2</a:t>
                      </a:r>
                      <a:r>
                        <a:rPr b="1" lang="fr-FR" sz="1100">
                          <a:latin typeface="Times New Roman"/>
                          <a:ea typeface="Times New Roman"/>
                          <a:cs typeface="Times New Roman"/>
                          <a:sym typeface="Times New Roman"/>
                        </a:rPr>
                        <a:t>0h30</a:t>
                      </a:r>
                      <a:r>
                        <a:rPr b="1" lang="fr-FR" sz="1100" u="none" cap="none" strike="noStrike">
                          <a:solidFill>
                            <a:srgbClr val="000000"/>
                          </a:solidFill>
                          <a:latin typeface="Times New Roman"/>
                          <a:ea typeface="Times New Roman"/>
                          <a:cs typeface="Times New Roman"/>
                          <a:sym typeface="Times New Roman"/>
                        </a:rPr>
                        <a:t> à 22h</a:t>
                      </a:r>
                      <a:r>
                        <a:rPr b="1" lang="fr-FR" sz="1100">
                          <a:latin typeface="Times New Roman"/>
                          <a:ea typeface="Times New Roman"/>
                          <a:cs typeface="Times New Roman"/>
                          <a:sym typeface="Times New Roman"/>
                        </a:rPr>
                        <a:t>00 </a:t>
                      </a:r>
                      <a:r>
                        <a:rPr b="0" lang="fr-FR" sz="1100" u="none" cap="none" strike="noStrike">
                          <a:solidFill>
                            <a:srgbClr val="000000"/>
                          </a:solidFill>
                          <a:latin typeface="Times New Roman"/>
                          <a:ea typeface="Times New Roman"/>
                          <a:cs typeface="Times New Roman"/>
                          <a:sym typeface="Times New Roman"/>
                        </a:rPr>
                        <a:t>(Cynthia)</a:t>
                      </a:r>
                      <a:endParaRPr b="0" sz="11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lang="fr-FR" sz="800">
                          <a:latin typeface="Times New Roman"/>
                          <a:ea typeface="Times New Roman"/>
                          <a:cs typeface="Times New Roman"/>
                          <a:sym typeface="Times New Roman"/>
                        </a:rPr>
                        <a:t>Chamiraud</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r>
              <a:tr h="484325">
                <a:tc>
                  <a:txBody>
                    <a:bodyPr/>
                    <a:lstStyle/>
                    <a:p>
                      <a:pPr indent="0" lvl="0" marL="0" marR="0" rtl="0" algn="ctr">
                        <a:lnSpc>
                          <a:spcPct val="100000"/>
                        </a:lnSpc>
                        <a:spcBef>
                          <a:spcPts val="0"/>
                        </a:spcBef>
                        <a:spcAft>
                          <a:spcPts val="0"/>
                        </a:spcAft>
                        <a:buNone/>
                      </a:pPr>
                      <a:r>
                        <a:rPr b="1" lang="fr-FR" sz="800" u="none" cap="none" strike="noStrike">
                          <a:solidFill>
                            <a:srgbClr val="000000"/>
                          </a:solidFill>
                          <a:latin typeface="Times New Roman"/>
                          <a:ea typeface="Times New Roman"/>
                          <a:cs typeface="Times New Roman"/>
                          <a:sym typeface="Times New Roman"/>
                        </a:rPr>
                        <a:t>LATINO A</a:t>
                      </a:r>
                      <a:r>
                        <a:rPr b="1" lang="fr-FR" sz="800">
                          <a:latin typeface="Times New Roman"/>
                          <a:ea typeface="Times New Roman"/>
                          <a:cs typeface="Times New Roman"/>
                          <a:sym typeface="Times New Roman"/>
                        </a:rPr>
                        <a:t>dultes</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À partir de la 3ème jusqu’aux adultes</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b="0" lang="fr-FR" sz="800" u="none" cap="none" strike="noStrike">
                          <a:solidFill>
                            <a:srgbClr val="000000"/>
                          </a:solidFill>
                          <a:latin typeface="Times New Roman"/>
                          <a:ea typeface="Times New Roman"/>
                          <a:cs typeface="Times New Roman"/>
                          <a:sym typeface="Times New Roman"/>
                        </a:rPr>
                        <a:t>MARDI</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b="1" lang="fr-FR" sz="1100" u="none" cap="none" strike="noStrike">
                          <a:solidFill>
                            <a:srgbClr val="000000"/>
                          </a:solidFill>
                          <a:latin typeface="Times New Roman"/>
                          <a:ea typeface="Times New Roman"/>
                          <a:cs typeface="Times New Roman"/>
                          <a:sym typeface="Times New Roman"/>
                        </a:rPr>
                        <a:t>21h00  à 22h30 </a:t>
                      </a:r>
                      <a:r>
                        <a:rPr b="0" lang="fr-FR" sz="1100" u="none" cap="none" strike="noStrike">
                          <a:solidFill>
                            <a:srgbClr val="000000"/>
                          </a:solidFill>
                          <a:latin typeface="Times New Roman"/>
                          <a:ea typeface="Times New Roman"/>
                          <a:cs typeface="Times New Roman"/>
                          <a:sym typeface="Times New Roman"/>
                        </a:rPr>
                        <a:t>(Cynthia)</a:t>
                      </a:r>
                      <a:endParaRPr b="0" sz="11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b="0" lang="fr-FR" sz="800" u="none" cap="none" strike="noStrike">
                          <a:solidFill>
                            <a:srgbClr val="000000"/>
                          </a:solidFill>
                          <a:latin typeface="Times New Roman"/>
                          <a:ea typeface="Times New Roman"/>
                          <a:cs typeface="Times New Roman"/>
                          <a:sym typeface="Times New Roman"/>
                        </a:rPr>
                        <a:t>CAC Viète</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r>
              <a:tr h="491825">
                <a:tc>
                  <a:txBody>
                    <a:bodyPr/>
                    <a:lstStyle/>
                    <a:p>
                      <a:pPr indent="0" lvl="0" marL="0" marR="0" rtl="0" algn="ctr">
                        <a:lnSpc>
                          <a:spcPct val="100000"/>
                        </a:lnSpc>
                        <a:spcBef>
                          <a:spcPts val="0"/>
                        </a:spcBef>
                        <a:spcAft>
                          <a:spcPts val="0"/>
                        </a:spcAft>
                        <a:buNone/>
                      </a:pPr>
                      <a:r>
                        <a:rPr b="1" lang="fr-FR" sz="800" u="none" cap="none" strike="noStrike">
                          <a:solidFill>
                            <a:srgbClr val="000000"/>
                          </a:solidFill>
                          <a:latin typeface="Times New Roman"/>
                          <a:ea typeface="Times New Roman"/>
                          <a:cs typeface="Times New Roman"/>
                          <a:sym typeface="Times New Roman"/>
                        </a:rPr>
                        <a:t>DANSE LATINE  Enfant / Ados</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lang="fr-FR" sz="1100">
                          <a:latin typeface="Times New Roman"/>
                          <a:ea typeface="Times New Roman"/>
                          <a:cs typeface="Times New Roman"/>
                          <a:sym typeface="Times New Roman"/>
                        </a:rPr>
                        <a:t>Du CE2 à la 4ème</a:t>
                      </a:r>
                      <a:endParaRPr b="0" sz="11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b="0" lang="fr-FR" sz="800" u="none" cap="none" strike="noStrike">
                          <a:solidFill>
                            <a:schemeClr val="dk1"/>
                          </a:solidFill>
                          <a:latin typeface="Times New Roman"/>
                          <a:ea typeface="Times New Roman"/>
                          <a:cs typeface="Times New Roman"/>
                          <a:sym typeface="Times New Roman"/>
                        </a:rPr>
                        <a:t>JEUDI </a:t>
                      </a:r>
                      <a:endParaRPr b="0" sz="800" u="none" cap="none" strike="noStrike">
                        <a:solidFill>
                          <a:schemeClr val="dk1"/>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b="1" lang="fr-FR" sz="1100" u="none" cap="none" strike="noStrike">
                          <a:solidFill>
                            <a:schemeClr val="dk1"/>
                          </a:solidFill>
                          <a:latin typeface="Times New Roman"/>
                          <a:ea typeface="Times New Roman"/>
                          <a:cs typeface="Times New Roman"/>
                          <a:sym typeface="Times New Roman"/>
                        </a:rPr>
                        <a:t>17h30 à 18h45 </a:t>
                      </a:r>
                      <a:r>
                        <a:rPr b="0" lang="fr-FR" sz="1100" u="none" cap="none" strike="noStrike">
                          <a:solidFill>
                            <a:schemeClr val="dk1"/>
                          </a:solidFill>
                          <a:latin typeface="Times New Roman"/>
                          <a:ea typeface="Times New Roman"/>
                          <a:cs typeface="Times New Roman"/>
                          <a:sym typeface="Times New Roman"/>
                        </a:rPr>
                        <a:t>(Cynthia)</a:t>
                      </a:r>
                      <a:endParaRPr b="0" sz="1100" u="none" cap="none" strike="noStrike">
                        <a:solidFill>
                          <a:schemeClr val="dk1"/>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c>
                  <a:txBody>
                    <a:bodyPr/>
                    <a:lstStyle/>
                    <a:p>
                      <a:pPr indent="0" lvl="0" marL="0" marR="0" rtl="0" algn="ctr">
                        <a:lnSpc>
                          <a:spcPct val="100000"/>
                        </a:lnSpc>
                        <a:spcBef>
                          <a:spcPts val="0"/>
                        </a:spcBef>
                        <a:spcAft>
                          <a:spcPts val="0"/>
                        </a:spcAft>
                        <a:buNone/>
                      </a:pPr>
                      <a:r>
                        <a:rPr b="0" lang="fr-FR" sz="800" u="none" cap="none" strike="noStrike">
                          <a:solidFill>
                            <a:srgbClr val="000000"/>
                          </a:solidFill>
                          <a:latin typeface="Times New Roman"/>
                          <a:ea typeface="Times New Roman"/>
                          <a:cs typeface="Times New Roman"/>
                          <a:sym typeface="Times New Roman"/>
                        </a:rPr>
                        <a:t>CAC Viète</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AD3F"/>
                    </a:solidFill>
                  </a:tcPr>
                </a:tc>
              </a:tr>
            </a:tbl>
          </a:graphicData>
        </a:graphic>
      </p:graphicFrame>
      <p:graphicFrame>
        <p:nvGraphicFramePr>
          <p:cNvPr id="142" name="Google Shape;142;g252f9b48b2f_1_0"/>
          <p:cNvGraphicFramePr/>
          <p:nvPr/>
        </p:nvGraphicFramePr>
        <p:xfrm>
          <a:off x="3311230" y="5498152"/>
          <a:ext cx="3000000" cy="3000000"/>
        </p:xfrm>
        <a:graphic>
          <a:graphicData uri="http://schemas.openxmlformats.org/drawingml/2006/table">
            <a:tbl>
              <a:tblPr>
                <a:noFill/>
                <a:tableStyleId>{3F2724F3-B6B8-4E79-AD69-54D87B5DDF0A}</a:tableStyleId>
              </a:tblPr>
              <a:tblGrid>
                <a:gridCol w="1130700"/>
                <a:gridCol w="1309575"/>
                <a:gridCol w="1041950"/>
                <a:gridCol w="2131200"/>
                <a:gridCol w="1051150"/>
              </a:tblGrid>
              <a:tr h="645850">
                <a:tc gridSpan="2">
                  <a:txBody>
                    <a:bodyPr/>
                    <a:lstStyle/>
                    <a:p>
                      <a:pPr indent="0" lvl="0" marL="0" marR="0" rtl="0" algn="ctr">
                        <a:lnSpc>
                          <a:spcPct val="100000"/>
                        </a:lnSpc>
                        <a:spcBef>
                          <a:spcPts val="0"/>
                        </a:spcBef>
                        <a:spcAft>
                          <a:spcPts val="0"/>
                        </a:spcAft>
                        <a:buNone/>
                      </a:pPr>
                      <a:r>
                        <a:rPr b="1" lang="fr-FR" sz="1400" u="sng" cap="none" strike="noStrike">
                          <a:solidFill>
                            <a:srgbClr val="000000"/>
                          </a:solidFill>
                          <a:latin typeface="Quintessential"/>
                          <a:ea typeface="Quintessential"/>
                          <a:cs typeface="Quintessential"/>
                          <a:sym typeface="Quintessential"/>
                        </a:rPr>
                        <a:t>COURS NON DANSES</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00"/>
                    </a:solidFill>
                  </a:tcPr>
                </a:tc>
                <a:tc hMerge="1"/>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Jour</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8D2D6"/>
                    </a:solidFill>
                  </a:tcPr>
                </a:tc>
                <a:tc>
                  <a:txBody>
                    <a:bodyPr/>
                    <a:lstStyle/>
                    <a:p>
                      <a:pPr indent="0" lvl="0" marL="0" marR="0" rtl="0" algn="ctr">
                        <a:lnSpc>
                          <a:spcPct val="100000"/>
                        </a:lnSpc>
                        <a:spcBef>
                          <a:spcPts val="0"/>
                        </a:spcBef>
                        <a:spcAft>
                          <a:spcPts val="0"/>
                        </a:spcAft>
                        <a:buNone/>
                      </a:pPr>
                      <a:r>
                        <a:rPr b="0" lang="fr-FR" sz="1200" u="none" cap="none" strike="noStrike">
                          <a:solidFill>
                            <a:srgbClr val="000000"/>
                          </a:solidFill>
                          <a:latin typeface="Quintessential"/>
                          <a:ea typeface="Quintessential"/>
                          <a:cs typeface="Quintessential"/>
                          <a:sym typeface="Quintessential"/>
                        </a:rPr>
                        <a:t>Horaires/Professeur</a:t>
                      </a:r>
                      <a:endParaRPr b="0" sz="12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8D2D6"/>
                    </a:solidFill>
                  </a:tcPr>
                </a:tc>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Lieu</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8D2D6"/>
                    </a:solidFill>
                  </a:tcPr>
                </a:tc>
              </a:tr>
              <a:tr h="419100">
                <a:tc rowSpan="2">
                  <a:txBody>
                    <a:bodyPr/>
                    <a:lstStyle/>
                    <a:p>
                      <a:pPr indent="0" lvl="0" marL="0" marR="0" rtl="0" algn="ctr">
                        <a:lnSpc>
                          <a:spcPct val="100000"/>
                        </a:lnSpc>
                        <a:spcBef>
                          <a:spcPts val="0"/>
                        </a:spcBef>
                        <a:spcAft>
                          <a:spcPts val="0"/>
                        </a:spcAft>
                        <a:buNone/>
                      </a:pPr>
                      <a:r>
                        <a:rPr b="1" lang="fr-FR" sz="800" u="none" cap="none" strike="noStrike">
                          <a:solidFill>
                            <a:srgbClr val="000000"/>
                          </a:solidFill>
                          <a:latin typeface="Times New Roman"/>
                          <a:ea typeface="Times New Roman"/>
                          <a:cs typeface="Times New Roman"/>
                          <a:sym typeface="Times New Roman"/>
                        </a:rPr>
                        <a:t>ETIREMENTS– TRAVAIL CORPREL</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Pas de gala</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MARDI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9h00 à 10h00 </a:t>
                      </a:r>
                      <a:r>
                        <a:rPr b="0" lang="fr-FR" sz="1000" u="none" cap="none" strike="noStrike">
                          <a:solidFill>
                            <a:srgbClr val="000000"/>
                          </a:solidFill>
                          <a:latin typeface="Times New Roman"/>
                          <a:ea typeface="Times New Roman"/>
                          <a:cs typeface="Times New Roman"/>
                          <a:sym typeface="Times New Roman"/>
                        </a:rPr>
                        <a:t>(Géraldine)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 CAC Viète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r>
              <a:tr h="419100">
                <a:tc vMerge="1"/>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Pas de gala</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JEUDI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19h45 à20h45 </a:t>
                      </a:r>
                      <a:r>
                        <a:rPr b="0" lang="fr-FR" sz="1000" u="none" cap="none" strike="noStrike">
                          <a:solidFill>
                            <a:srgbClr val="000000"/>
                          </a:solidFill>
                          <a:latin typeface="Times New Roman"/>
                          <a:ea typeface="Times New Roman"/>
                          <a:cs typeface="Times New Roman"/>
                          <a:sym typeface="Times New Roman"/>
                        </a:rPr>
                        <a:t>(Géraldine)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FF0000"/>
                          </a:solidFill>
                          <a:latin typeface="Times New Roman"/>
                          <a:ea typeface="Times New Roman"/>
                          <a:cs typeface="Times New Roman"/>
                          <a:sym typeface="Times New Roman"/>
                        </a:rPr>
                        <a:t> </a:t>
                      </a: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r>
              <a:tr h="376450">
                <a:tc>
                  <a:txBody>
                    <a:bodyPr/>
                    <a:lstStyle/>
                    <a:p>
                      <a:pPr indent="0" lvl="0" marL="0" marR="0" rtl="0" algn="ctr">
                        <a:lnSpc>
                          <a:spcPct val="100000"/>
                        </a:lnSpc>
                        <a:spcBef>
                          <a:spcPts val="0"/>
                        </a:spcBef>
                        <a:spcAft>
                          <a:spcPts val="0"/>
                        </a:spcAft>
                        <a:buNone/>
                      </a:pPr>
                      <a:r>
                        <a:rPr b="1" lang="fr-FR" sz="800" u="none" cap="none" strike="noStrike">
                          <a:solidFill>
                            <a:srgbClr val="000000"/>
                          </a:solidFill>
                          <a:latin typeface="Times New Roman"/>
                          <a:ea typeface="Times New Roman"/>
                          <a:cs typeface="Times New Roman"/>
                          <a:sym typeface="Times New Roman"/>
                        </a:rPr>
                        <a:t>BARRE AU SOL</a:t>
                      </a:r>
                      <a:endParaRPr b="0" sz="8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Pas de gala</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SAMEDI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9h15 à 10h</a:t>
                      </a:r>
                      <a:r>
                        <a:rPr b="1" lang="fr-FR" sz="1000">
                          <a:latin typeface="Times New Roman"/>
                          <a:ea typeface="Times New Roman"/>
                          <a:cs typeface="Times New Roman"/>
                          <a:sym typeface="Times New Roman"/>
                        </a:rPr>
                        <a:t>30</a:t>
                      </a:r>
                      <a:r>
                        <a:rPr b="1" lang="fr-FR" sz="1000" u="none" cap="none" strike="noStrike">
                          <a:solidFill>
                            <a:srgbClr val="000000"/>
                          </a:solidFill>
                          <a:latin typeface="Times New Roman"/>
                          <a:ea typeface="Times New Roman"/>
                          <a:cs typeface="Times New Roman"/>
                          <a:sym typeface="Times New Roman"/>
                        </a:rPr>
                        <a:t> </a:t>
                      </a:r>
                      <a:r>
                        <a:rPr b="0" lang="fr-FR" sz="1000" u="none" cap="none" strike="noStrike">
                          <a:solidFill>
                            <a:srgbClr val="000000"/>
                          </a:solidFill>
                          <a:latin typeface="Times New Roman"/>
                          <a:ea typeface="Times New Roman"/>
                          <a:cs typeface="Times New Roman"/>
                          <a:sym typeface="Times New Roman"/>
                        </a:rPr>
                        <a:t> (Géraldine)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79"/>
                    </a:solidFill>
                  </a:tcPr>
                </a:tc>
              </a:tr>
            </a:tbl>
          </a:graphicData>
        </a:graphic>
      </p:graphicFrame>
      <p:graphicFrame>
        <p:nvGraphicFramePr>
          <p:cNvPr id="143" name="Google Shape;143;g252f9b48b2f_1_0"/>
          <p:cNvGraphicFramePr/>
          <p:nvPr/>
        </p:nvGraphicFramePr>
        <p:xfrm>
          <a:off x="274205" y="150190"/>
          <a:ext cx="3000000" cy="3000000"/>
        </p:xfrm>
        <a:graphic>
          <a:graphicData uri="http://schemas.openxmlformats.org/drawingml/2006/table">
            <a:tbl>
              <a:tblPr>
                <a:noFill/>
                <a:tableStyleId>{3F2724F3-B6B8-4E79-AD69-54D87B5DDF0A}</a:tableStyleId>
              </a:tblPr>
              <a:tblGrid>
                <a:gridCol w="1101875"/>
                <a:gridCol w="1027900"/>
                <a:gridCol w="817825"/>
                <a:gridCol w="1672775"/>
                <a:gridCol w="724400"/>
              </a:tblGrid>
              <a:tr h="522600">
                <a:tc gridSpan="2">
                  <a:txBody>
                    <a:bodyPr/>
                    <a:lstStyle/>
                    <a:p>
                      <a:pPr indent="0" lvl="0" marL="0" marR="0" rtl="0" algn="ctr">
                        <a:lnSpc>
                          <a:spcPct val="100000"/>
                        </a:lnSpc>
                        <a:spcBef>
                          <a:spcPts val="0"/>
                        </a:spcBef>
                        <a:spcAft>
                          <a:spcPts val="0"/>
                        </a:spcAft>
                        <a:buNone/>
                      </a:pPr>
                      <a:r>
                        <a:rPr b="1" lang="fr-FR" sz="1400" u="sng" cap="none" strike="noStrike">
                          <a:solidFill>
                            <a:srgbClr val="000000"/>
                          </a:solidFill>
                          <a:latin typeface="Quintessential"/>
                          <a:ea typeface="Quintessential"/>
                          <a:cs typeface="Quintessential"/>
                          <a:sym typeface="Quintessential"/>
                        </a:rPr>
                        <a:t>COURS </a:t>
                      </a:r>
                      <a:r>
                        <a:rPr b="1" lang="fr-FR" u="sng">
                          <a:latin typeface="Quintessential"/>
                          <a:ea typeface="Quintessential"/>
                          <a:cs typeface="Quintessential"/>
                          <a:sym typeface="Quintessential"/>
                        </a:rPr>
                        <a:t>ADULTES GALA</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c hMerge="1"/>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Jour</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c>
                  <a:txBody>
                    <a:bodyPr/>
                    <a:lstStyle/>
                    <a:p>
                      <a:pPr indent="0" lvl="0" marL="0" marR="0" rtl="0" algn="ctr">
                        <a:lnSpc>
                          <a:spcPct val="100000"/>
                        </a:lnSpc>
                        <a:spcBef>
                          <a:spcPts val="0"/>
                        </a:spcBef>
                        <a:spcAft>
                          <a:spcPts val="0"/>
                        </a:spcAft>
                        <a:buNone/>
                      </a:pPr>
                      <a:r>
                        <a:rPr b="0" lang="fr-FR" sz="1200" u="none" cap="none" strike="noStrike">
                          <a:solidFill>
                            <a:srgbClr val="000000"/>
                          </a:solidFill>
                          <a:latin typeface="Quintessential"/>
                          <a:ea typeface="Quintessential"/>
                          <a:cs typeface="Quintessential"/>
                          <a:sym typeface="Quintessential"/>
                        </a:rPr>
                        <a:t>Horaires/Professeur</a:t>
                      </a:r>
                      <a:endParaRPr b="0" sz="12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c>
                  <a:txBody>
                    <a:bodyPr/>
                    <a:lstStyle/>
                    <a:p>
                      <a:pPr indent="0" lvl="0" marL="0" marR="0" rtl="0" algn="ctr">
                        <a:lnSpc>
                          <a:spcPct val="100000"/>
                        </a:lnSpc>
                        <a:spcBef>
                          <a:spcPts val="0"/>
                        </a:spcBef>
                        <a:spcAft>
                          <a:spcPts val="0"/>
                        </a:spcAft>
                        <a:buNone/>
                      </a:pPr>
                      <a:r>
                        <a:rPr b="0" lang="fr-FR" sz="1400" u="none" cap="none" strike="noStrike">
                          <a:solidFill>
                            <a:srgbClr val="000000"/>
                          </a:solidFill>
                          <a:latin typeface="Quintessential"/>
                          <a:ea typeface="Quintessential"/>
                          <a:cs typeface="Quintessential"/>
                          <a:sym typeface="Quintessential"/>
                        </a:rPr>
                        <a:t>Lieu</a:t>
                      </a:r>
                      <a:endParaRPr b="0" sz="14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r>
              <a:tr h="485450">
                <a:tc>
                  <a:txBody>
                    <a:bodyPr/>
                    <a:lstStyle/>
                    <a:p>
                      <a:pPr indent="0" lvl="0" marL="0" marR="0" rtl="0" algn="ctr">
                        <a:lnSpc>
                          <a:spcPct val="100000"/>
                        </a:lnSpc>
                        <a:spcBef>
                          <a:spcPts val="0"/>
                        </a:spcBef>
                        <a:spcAft>
                          <a:spcPts val="0"/>
                        </a:spcAft>
                        <a:buNone/>
                      </a:pPr>
                      <a:r>
                        <a:rPr b="1" lang="fr-FR" sz="900" u="none" cap="none" strike="noStrike">
                          <a:solidFill>
                            <a:srgbClr val="000000"/>
                          </a:solidFill>
                          <a:latin typeface="Times New Roman"/>
                          <a:ea typeface="Times New Roman"/>
                          <a:cs typeface="Times New Roman"/>
                          <a:sym typeface="Times New Roman"/>
                        </a:rPr>
                        <a:t>ADULTES</a:t>
                      </a:r>
                      <a:r>
                        <a:rPr b="1" lang="fr-FR" sz="1050" u="none" cap="none" strike="noStrike">
                          <a:solidFill>
                            <a:srgbClr val="000000"/>
                          </a:solidFill>
                          <a:latin typeface="Times New Roman"/>
                          <a:ea typeface="Times New Roman"/>
                          <a:cs typeface="Times New Roman"/>
                          <a:sym typeface="Times New Roman"/>
                        </a:rPr>
                        <a:t> </a:t>
                      </a:r>
                      <a:r>
                        <a:rPr b="1" lang="fr-FR" sz="900" u="none" cap="none" strike="noStrike">
                          <a:solidFill>
                            <a:srgbClr val="000000"/>
                          </a:solidFill>
                          <a:latin typeface="Times New Roman"/>
                          <a:ea typeface="Times New Roman"/>
                          <a:cs typeface="Times New Roman"/>
                          <a:sym typeface="Times New Roman"/>
                        </a:rPr>
                        <a:t>LOISIRS GALA</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Participation au gala</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JEUDI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20h45 à 22h15 </a:t>
                      </a:r>
                      <a:r>
                        <a:rPr b="0" lang="fr-FR" sz="1000" u="none" cap="none" strike="noStrike">
                          <a:solidFill>
                            <a:srgbClr val="000000"/>
                          </a:solidFill>
                          <a:latin typeface="Times New Roman"/>
                          <a:ea typeface="Times New Roman"/>
                          <a:cs typeface="Times New Roman"/>
                          <a:sym typeface="Times New Roman"/>
                        </a:rPr>
                        <a:t>(Géraldine)</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FF0000"/>
                          </a:solidFill>
                          <a:latin typeface="Times New Roman"/>
                          <a:ea typeface="Times New Roman"/>
                          <a:cs typeface="Times New Roman"/>
                          <a:sym typeface="Times New Roman"/>
                        </a:rPr>
                        <a:t> </a:t>
                      </a: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r>
              <a:tr h="485450">
                <a:tc>
                  <a:txBody>
                    <a:bodyPr/>
                    <a:lstStyle/>
                    <a:p>
                      <a:pPr indent="0" lvl="0" marL="0" rtl="0" algn="ctr">
                        <a:spcBef>
                          <a:spcPts val="0"/>
                        </a:spcBef>
                        <a:spcAft>
                          <a:spcPts val="0"/>
                        </a:spcAft>
                        <a:buClr>
                          <a:schemeClr val="dk1"/>
                        </a:buClr>
                        <a:buFont typeface="Arial"/>
                        <a:buNone/>
                      </a:pPr>
                      <a:r>
                        <a:rPr b="1" lang="fr-FR" sz="900">
                          <a:solidFill>
                            <a:schemeClr val="dk1"/>
                          </a:solidFill>
                          <a:latin typeface="Times New Roman"/>
                          <a:ea typeface="Times New Roman"/>
                          <a:cs typeface="Times New Roman"/>
                          <a:sym typeface="Times New Roman"/>
                        </a:rPr>
                        <a:t>ADULTES</a:t>
                      </a:r>
                      <a:r>
                        <a:rPr b="1" lang="fr-FR" sz="1050">
                          <a:solidFill>
                            <a:schemeClr val="dk1"/>
                          </a:solidFill>
                          <a:latin typeface="Times New Roman"/>
                          <a:ea typeface="Times New Roman"/>
                          <a:cs typeface="Times New Roman"/>
                          <a:sym typeface="Times New Roman"/>
                        </a:rPr>
                        <a:t> </a:t>
                      </a:r>
                      <a:r>
                        <a:rPr b="1" lang="fr-FR" sz="900">
                          <a:solidFill>
                            <a:schemeClr val="dk1"/>
                          </a:solidFill>
                          <a:latin typeface="Times New Roman"/>
                          <a:ea typeface="Times New Roman"/>
                          <a:cs typeface="Times New Roman"/>
                          <a:sym typeface="Times New Roman"/>
                        </a:rPr>
                        <a:t>LOISIRS GALA</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c>
                  <a:txBody>
                    <a:bodyPr/>
                    <a:lstStyle/>
                    <a:p>
                      <a:pPr indent="0" lvl="0" marL="0" marR="0" rtl="0" algn="ctr">
                        <a:lnSpc>
                          <a:spcPct val="100000"/>
                        </a:lnSpc>
                        <a:spcBef>
                          <a:spcPts val="0"/>
                        </a:spcBef>
                        <a:spcAft>
                          <a:spcPts val="0"/>
                        </a:spcAft>
                        <a:buNone/>
                      </a:pPr>
                      <a:r>
                        <a:rPr b="0" lang="fr-FR" sz="900" u="none" cap="none" strike="noStrike">
                          <a:solidFill>
                            <a:srgbClr val="000000"/>
                          </a:solidFill>
                          <a:latin typeface="Times New Roman"/>
                          <a:ea typeface="Times New Roman"/>
                          <a:cs typeface="Times New Roman"/>
                          <a:sym typeface="Times New Roman"/>
                        </a:rPr>
                        <a:t>Participation au gala</a:t>
                      </a:r>
                      <a:endParaRPr b="0" sz="9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MERCREDI</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c>
                  <a:txBody>
                    <a:bodyPr/>
                    <a:lstStyle/>
                    <a:p>
                      <a:pPr indent="0" lvl="0" marL="0" marR="0" rtl="0" algn="ctr">
                        <a:lnSpc>
                          <a:spcPct val="100000"/>
                        </a:lnSpc>
                        <a:spcBef>
                          <a:spcPts val="0"/>
                        </a:spcBef>
                        <a:spcAft>
                          <a:spcPts val="0"/>
                        </a:spcAft>
                        <a:buNone/>
                      </a:pPr>
                      <a:r>
                        <a:rPr b="1" lang="fr-FR" sz="1000" u="none" cap="none" strike="noStrike">
                          <a:solidFill>
                            <a:srgbClr val="000000"/>
                          </a:solidFill>
                          <a:latin typeface="Times New Roman"/>
                          <a:ea typeface="Times New Roman"/>
                          <a:cs typeface="Times New Roman"/>
                          <a:sym typeface="Times New Roman"/>
                        </a:rPr>
                        <a:t>20h30 à 22h00  </a:t>
                      </a:r>
                      <a:r>
                        <a:rPr b="0" lang="fr-FR" sz="1000" u="none" cap="none" strike="noStrike">
                          <a:solidFill>
                            <a:srgbClr val="000000"/>
                          </a:solidFill>
                          <a:latin typeface="Times New Roman"/>
                          <a:ea typeface="Times New Roman"/>
                          <a:cs typeface="Times New Roman"/>
                          <a:sym typeface="Times New Roman"/>
                        </a:rPr>
                        <a:t>(Cynthia)</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c>
                  <a:txBody>
                    <a:bodyPr/>
                    <a:lstStyle/>
                    <a:p>
                      <a:pPr indent="0" lvl="0" marL="0" marR="0" rtl="0" algn="ctr">
                        <a:lnSpc>
                          <a:spcPct val="100000"/>
                        </a:lnSpc>
                        <a:spcBef>
                          <a:spcPts val="0"/>
                        </a:spcBef>
                        <a:spcAft>
                          <a:spcPts val="0"/>
                        </a:spcAft>
                        <a:buNone/>
                      </a:pPr>
                      <a:r>
                        <a:rPr b="0" lang="fr-FR" sz="1000" u="none" cap="none" strike="noStrike">
                          <a:solidFill>
                            <a:srgbClr val="000000"/>
                          </a:solidFill>
                          <a:latin typeface="Times New Roman"/>
                          <a:ea typeface="Times New Roman"/>
                          <a:cs typeface="Times New Roman"/>
                          <a:sym typeface="Times New Roman"/>
                        </a:rPr>
                        <a:t>Chamiraud</a:t>
                      </a:r>
                      <a:endParaRPr b="0" sz="1000" u="none" cap="none" strike="noStrike">
                        <a:solidFill>
                          <a:srgbClr val="000000"/>
                        </a:solidFill>
                        <a:latin typeface="Arial"/>
                        <a:ea typeface="Arial"/>
                        <a:cs typeface="Arial"/>
                        <a:sym typeface="Arial"/>
                      </a:endParaRPr>
                    </a:p>
                  </a:txBody>
                  <a:tcPr marT="45725" marB="45725" marR="34925" marL="349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8E7CC3"/>
                    </a:solidFill>
                  </a:tcPr>
                </a:tc>
              </a:tr>
            </a:tbl>
          </a:graphicData>
        </a:graphic>
      </p:graphicFrame>
      <p:pic>
        <p:nvPicPr>
          <p:cNvPr id="144" name="Google Shape;144;g252f9b48b2f_1_0"/>
          <p:cNvPicPr preferRelativeResize="0"/>
          <p:nvPr/>
        </p:nvPicPr>
        <p:blipFill rotWithShape="1">
          <a:blip r:embed="rId3">
            <a:alphaModFix/>
          </a:blip>
          <a:srcRect b="0" l="0" r="0" t="0"/>
          <a:stretch/>
        </p:blipFill>
        <p:spPr>
          <a:xfrm>
            <a:off x="7986136" y="150195"/>
            <a:ext cx="1798775" cy="2848400"/>
          </a:xfrm>
          <a:prstGeom prst="rect">
            <a:avLst/>
          </a:prstGeom>
          <a:noFill/>
          <a:ln>
            <a:noFill/>
          </a:ln>
        </p:spPr>
      </p:pic>
      <p:pic>
        <p:nvPicPr>
          <p:cNvPr id="145" name="Google Shape;145;g252f9b48b2f_1_0"/>
          <p:cNvPicPr preferRelativeResize="0"/>
          <p:nvPr/>
        </p:nvPicPr>
        <p:blipFill rotWithShape="1">
          <a:blip r:embed="rId3">
            <a:alphaModFix/>
          </a:blip>
          <a:srcRect b="0" l="0" r="0" t="0"/>
          <a:stretch/>
        </p:blipFill>
        <p:spPr>
          <a:xfrm>
            <a:off x="940328" y="5338149"/>
            <a:ext cx="1377000" cy="218051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4"/>
          <p:cNvSpPr/>
          <p:nvPr/>
        </p:nvSpPr>
        <p:spPr>
          <a:xfrm>
            <a:off x="2503080" y="156240"/>
            <a:ext cx="5738760" cy="516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fr-FR" sz="2400" u="none" cap="none" strike="noStrike">
                <a:solidFill>
                  <a:srgbClr val="000000"/>
                </a:solidFill>
                <a:latin typeface="Indie Flower"/>
                <a:ea typeface="Indie Flower"/>
                <a:cs typeface="Indie Flower"/>
                <a:sym typeface="Indie Flower"/>
              </a:rPr>
              <a:t>TARIFS DES COURS ANNÉE 2022/2023</a:t>
            </a:r>
            <a:endParaRPr b="0" i="0" sz="2400" u="none" cap="none" strike="noStrike">
              <a:solidFill>
                <a:srgbClr val="000000"/>
              </a:solidFill>
              <a:latin typeface="Arial"/>
              <a:ea typeface="Arial"/>
              <a:cs typeface="Arial"/>
              <a:sym typeface="Arial"/>
            </a:endParaRPr>
          </a:p>
        </p:txBody>
      </p:sp>
      <p:sp>
        <p:nvSpPr>
          <p:cNvPr id="151" name="Google Shape;151;p4"/>
          <p:cNvSpPr/>
          <p:nvPr/>
        </p:nvSpPr>
        <p:spPr>
          <a:xfrm>
            <a:off x="237725" y="3948125"/>
            <a:ext cx="9984300" cy="354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1" lang="fr-FR" sz="1400" u="sng" cap="none" strike="noStrike">
                <a:solidFill>
                  <a:srgbClr val="000000"/>
                </a:solidFill>
                <a:latin typeface="Arial"/>
                <a:ea typeface="Arial"/>
                <a:cs typeface="Arial"/>
                <a:sym typeface="Arial"/>
              </a:rPr>
              <a:t>Adhésion association</a:t>
            </a:r>
            <a:r>
              <a:rPr b="0" i="0" lang="fr-FR" sz="1400" u="none" cap="none" strike="noStrike">
                <a:solidFill>
                  <a:srgbClr val="000000"/>
                </a:solidFill>
                <a:latin typeface="Arial"/>
                <a:ea typeface="Arial"/>
                <a:cs typeface="Arial"/>
                <a:sym typeface="Arial"/>
              </a:rPr>
              <a:t> </a:t>
            </a:r>
            <a:r>
              <a:rPr b="0" i="1" lang="fr-FR" sz="1400" u="none" cap="none" strike="noStrike">
                <a:solidFill>
                  <a:srgbClr val="000000"/>
                </a:solidFill>
                <a:latin typeface="Arial"/>
                <a:ea typeface="Arial"/>
                <a:cs typeface="Arial"/>
                <a:sym typeface="Arial"/>
              </a:rPr>
              <a:t>: </a:t>
            </a:r>
            <a:r>
              <a:rPr b="0" i="0" lang="fr-FR" sz="1400" u="none" cap="none" strike="noStrike">
                <a:solidFill>
                  <a:srgbClr val="000000"/>
                </a:solidFill>
                <a:latin typeface="Arial"/>
                <a:ea typeface="Arial"/>
                <a:cs typeface="Arial"/>
                <a:sym typeface="Arial"/>
              </a:rPr>
              <a:t>	12 €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fr-FR" sz="1400" u="sng" cap="none" strike="noStrike">
                <a:solidFill>
                  <a:srgbClr val="000000"/>
                </a:solidFill>
                <a:latin typeface="Arial"/>
                <a:ea typeface="Arial"/>
                <a:cs typeface="Arial"/>
                <a:sym typeface="Arial"/>
              </a:rPr>
              <a:t>Licence de danse </a:t>
            </a:r>
            <a:r>
              <a:rPr b="1" i="0" lang="fr-FR" sz="1400" u="none" cap="none" strike="noStrike">
                <a:solidFill>
                  <a:srgbClr val="000000"/>
                </a:solidFill>
                <a:latin typeface="Arial"/>
                <a:ea typeface="Arial"/>
                <a:cs typeface="Arial"/>
                <a:sym typeface="Arial"/>
              </a:rPr>
              <a:t>:	</a:t>
            </a:r>
            <a:r>
              <a:rPr b="0" i="0" lang="fr-FR" sz="1400" u="none" cap="none" strike="noStrike">
                <a:solidFill>
                  <a:srgbClr val="000000"/>
                </a:solidFill>
                <a:latin typeface="Arial"/>
                <a:ea typeface="Arial"/>
                <a:cs typeface="Arial"/>
                <a:sym typeface="Arial"/>
              </a:rPr>
              <a:t>	19 € (ou 21 € si concours)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fr-FR" sz="1400" u="sng" cap="none" strike="noStrike">
                <a:solidFill>
                  <a:srgbClr val="000000"/>
                </a:solidFill>
                <a:latin typeface="Arial"/>
                <a:ea typeface="Arial"/>
                <a:cs typeface="Arial"/>
                <a:sym typeface="Arial"/>
              </a:rPr>
              <a:t>Scénographie</a:t>
            </a:r>
            <a:r>
              <a:rPr b="0" i="0" lang="fr-FR" sz="1400" u="none" cap="none" strike="noStrike">
                <a:solidFill>
                  <a:srgbClr val="000000"/>
                </a:solidFill>
                <a:latin typeface="Arial"/>
                <a:ea typeface="Arial"/>
                <a:cs typeface="Arial"/>
                <a:sym typeface="Arial"/>
              </a:rPr>
              <a:t> : 		          5 €</a:t>
            </a:r>
            <a:endParaRPr b="0" i="0" sz="1400" u="none" cap="none" strike="noStrike">
              <a:solidFill>
                <a:srgbClr val="000000"/>
              </a:solidFill>
              <a:latin typeface="Arial"/>
              <a:ea typeface="Arial"/>
              <a:cs typeface="Arial"/>
              <a:sym typeface="Arial"/>
            </a:endParaRPr>
          </a:p>
          <a:p>
            <a:pPr indent="-452160" lvl="0" marL="452520" marR="0" rtl="0" algn="just">
              <a:lnSpc>
                <a:spcPct val="100000"/>
              </a:lnSpc>
              <a:spcBef>
                <a:spcPts val="300"/>
              </a:spcBef>
              <a:spcAft>
                <a:spcPts val="0"/>
              </a:spcAft>
              <a:buNone/>
            </a:pPr>
            <a:r>
              <a:rPr b="0" i="0" lang="fr-FR" sz="1100" u="none" cap="none" strike="noStrike">
                <a:solidFill>
                  <a:srgbClr val="000000"/>
                </a:solidFill>
                <a:latin typeface="Times New Roman"/>
                <a:ea typeface="Times New Roman"/>
                <a:cs typeface="Times New Roman"/>
                <a:sym typeface="Times New Roman"/>
              </a:rPr>
              <a:t>	</a:t>
            </a:r>
            <a:r>
              <a:rPr b="0" i="0" lang="fr-FR" sz="1200" u="none" cap="none" strike="noStrike">
                <a:solidFill>
                  <a:srgbClr val="000000"/>
                </a:solidFill>
                <a:latin typeface="Times New Roman"/>
                <a:ea typeface="Times New Roman"/>
                <a:cs typeface="Times New Roman"/>
                <a:sym typeface="Times New Roman"/>
              </a:rPr>
              <a:t>Rappel : la </a:t>
            </a:r>
            <a:r>
              <a:rPr b="1" i="0" lang="fr-FR" sz="1200" u="none" cap="none" strike="noStrike">
                <a:solidFill>
                  <a:srgbClr val="000000"/>
                </a:solidFill>
                <a:latin typeface="Times New Roman"/>
                <a:ea typeface="Times New Roman"/>
                <a:cs typeface="Times New Roman"/>
                <a:sym typeface="Times New Roman"/>
              </a:rPr>
              <a:t>somme de 5 €</a:t>
            </a:r>
            <a:r>
              <a:rPr b="0" i="0" lang="fr-FR" sz="1200" u="none" cap="none" strike="noStrike">
                <a:solidFill>
                  <a:srgbClr val="000000"/>
                </a:solidFill>
                <a:latin typeface="Times New Roman"/>
                <a:ea typeface="Times New Roman"/>
                <a:cs typeface="Times New Roman"/>
                <a:sym typeface="Times New Roman"/>
              </a:rPr>
              <a:t> demandée à l’inscription </a:t>
            </a:r>
            <a:r>
              <a:rPr b="1" i="0" lang="fr-FR" sz="1200" u="sng" cap="none" strike="noStrike">
                <a:solidFill>
                  <a:srgbClr val="000000"/>
                </a:solidFill>
                <a:latin typeface="Times New Roman"/>
                <a:ea typeface="Times New Roman"/>
                <a:cs typeface="Times New Roman"/>
                <a:sym typeface="Times New Roman"/>
              </a:rPr>
              <a:t>est une participation forfaitaire à la scénographie (achat tissu, matériaux, accessoires, décors, éclairages</a:t>
            </a:r>
            <a:r>
              <a:rPr b="1" i="0" lang="fr-FR" sz="1200" u="none" cap="none" strike="noStrike">
                <a:solidFill>
                  <a:srgbClr val="000000"/>
                </a:solidFill>
                <a:latin typeface="Times New Roman"/>
                <a:ea typeface="Times New Roman"/>
                <a:cs typeface="Times New Roman"/>
                <a:sym typeface="Times New Roman"/>
              </a:rPr>
              <a:t>…). </a:t>
            </a:r>
            <a:endParaRPr b="0" i="0" sz="1200" u="none" cap="none" strike="noStrike">
              <a:solidFill>
                <a:srgbClr val="000000"/>
              </a:solidFill>
              <a:latin typeface="Arial"/>
              <a:ea typeface="Arial"/>
              <a:cs typeface="Arial"/>
              <a:sym typeface="Arial"/>
            </a:endParaRPr>
          </a:p>
          <a:p>
            <a:pPr indent="-452160" lvl="0" marL="452520" marR="0" rtl="0" algn="just">
              <a:lnSpc>
                <a:spcPct val="100000"/>
              </a:lnSpc>
              <a:spcBef>
                <a:spcPts val="0"/>
              </a:spcBef>
              <a:spcAft>
                <a:spcPts val="0"/>
              </a:spcAft>
              <a:buNone/>
            </a:pPr>
            <a:r>
              <a:rPr b="1" i="0" lang="fr-FR" sz="1200" u="none" cap="none" strike="noStrike">
                <a:solidFill>
                  <a:srgbClr val="000000"/>
                </a:solidFill>
                <a:latin typeface="Times New Roman"/>
                <a:ea typeface="Times New Roman"/>
                <a:cs typeface="Times New Roman"/>
                <a:sym typeface="Times New Roman"/>
              </a:rPr>
              <a:t>	</a:t>
            </a:r>
            <a:r>
              <a:rPr b="0" i="0" lang="fr-FR" sz="1200" u="none" cap="none" strike="noStrike">
                <a:solidFill>
                  <a:srgbClr val="000000"/>
                </a:solidFill>
                <a:latin typeface="Times New Roman"/>
                <a:ea typeface="Times New Roman"/>
                <a:cs typeface="Times New Roman"/>
                <a:sym typeface="Times New Roman"/>
              </a:rPr>
              <a:t>Depuis plusieurs années, nous gardons les costumes du Gala pour constituer un vestiaire. Les costumes sont répertoriés sur un catalogue et rangés dans un  local : ils pourront être réutilisés ou loués à d’autres associations.</a:t>
            </a:r>
            <a:endParaRPr b="0" i="0" sz="1200" u="none" cap="none" strike="noStrike">
              <a:solidFill>
                <a:srgbClr val="000000"/>
              </a:solidFill>
              <a:latin typeface="Times New Roman"/>
              <a:ea typeface="Times New Roman"/>
              <a:cs typeface="Times New Roman"/>
              <a:sym typeface="Times New Roman"/>
            </a:endParaRPr>
          </a:p>
          <a:p>
            <a:pPr indent="-452160" lvl="0" marL="452520" marR="0" rtl="0" algn="just">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b="1" i="1" lang="fr-FR" sz="1400" u="sng" cap="none" strike="noStrike">
                <a:solidFill>
                  <a:srgbClr val="000000"/>
                </a:solidFill>
                <a:latin typeface="Arial"/>
                <a:ea typeface="Arial"/>
                <a:cs typeface="Arial"/>
                <a:sym typeface="Arial"/>
              </a:rPr>
              <a:t>Cotisations pour les cours de danse</a:t>
            </a:r>
            <a:r>
              <a:rPr b="1" i="0" lang="fr-FR" sz="1400" u="none" cap="none" strike="noStrike">
                <a:solidFill>
                  <a:srgbClr val="000000"/>
                </a:solidFill>
                <a:latin typeface="Arial"/>
                <a:ea typeface="Arial"/>
                <a:cs typeface="Arial"/>
                <a:sym typeface="Arial"/>
              </a:rPr>
              <a:t>: </a:t>
            </a:r>
            <a:r>
              <a:rPr b="0" i="0" lang="fr-FR" sz="1200" u="sng" cap="none" strike="noStrike">
                <a:solidFill>
                  <a:srgbClr val="000000"/>
                </a:solidFill>
                <a:latin typeface="Arial"/>
                <a:ea typeface="Arial"/>
                <a:cs typeface="Arial"/>
                <a:sym typeface="Arial"/>
              </a:rPr>
              <a:t>3 exemples </a:t>
            </a:r>
            <a:endParaRPr b="0" i="0" sz="1200" u="sng" cap="none" strike="noStrike">
              <a:solidFill>
                <a:srgbClr val="000000"/>
              </a:solidFill>
              <a:latin typeface="Arial"/>
              <a:ea typeface="Arial"/>
              <a:cs typeface="Arial"/>
              <a:sym typeface="Arial"/>
            </a:endParaRPr>
          </a:p>
          <a:p>
            <a:pPr indent="0" lvl="0" marL="452520" marR="0" rtl="0" algn="l">
              <a:lnSpc>
                <a:spcPct val="100000"/>
              </a:lnSpc>
              <a:spcBef>
                <a:spcPts val="601"/>
              </a:spcBef>
              <a:spcAft>
                <a:spcPts val="0"/>
              </a:spcAft>
              <a:buNone/>
            </a:pPr>
            <a:r>
              <a:rPr b="0" i="0" lang="fr-FR" sz="1200" u="none" cap="none" strike="noStrike">
                <a:solidFill>
                  <a:srgbClr val="000000"/>
                </a:solidFill>
                <a:latin typeface="Arial"/>
                <a:ea typeface="Arial"/>
                <a:cs typeface="Arial"/>
                <a:sym typeface="Arial"/>
              </a:rPr>
              <a:t>1 danseur qui prend 1 cours de danse E3 dans la semaine : 91€ par trimestre / 273€ annuel</a:t>
            </a:r>
            <a:endParaRPr b="0" i="0" sz="1200" u="none" cap="none" strike="noStrike">
              <a:solidFill>
                <a:srgbClr val="000000"/>
              </a:solidFill>
              <a:latin typeface="Arial"/>
              <a:ea typeface="Arial"/>
              <a:cs typeface="Arial"/>
              <a:sym typeface="Arial"/>
            </a:endParaRPr>
          </a:p>
          <a:p>
            <a:pPr indent="0" lvl="0" marL="452520" marR="0" rtl="0" algn="l">
              <a:lnSpc>
                <a:spcPct val="100000"/>
              </a:lnSpc>
              <a:spcBef>
                <a:spcPts val="300"/>
              </a:spcBef>
              <a:spcAft>
                <a:spcPts val="0"/>
              </a:spcAft>
              <a:buNone/>
            </a:pPr>
            <a:r>
              <a:rPr b="0" i="0" lang="fr-FR" sz="1200" u="none" cap="none" strike="noStrike">
                <a:solidFill>
                  <a:srgbClr val="000000"/>
                </a:solidFill>
                <a:latin typeface="Arial"/>
                <a:ea typeface="Arial"/>
                <a:cs typeface="Arial"/>
                <a:sym typeface="Arial"/>
              </a:rPr>
              <a:t>2 danseurs dans la famille : 1 en éveil et 1 avec 2 cours : 195€ par trimestre / 585€ annuel</a:t>
            </a:r>
            <a:endParaRPr b="0" i="0" sz="1200" u="none" cap="none" strike="noStrike">
              <a:solidFill>
                <a:srgbClr val="000000"/>
              </a:solidFill>
              <a:latin typeface="Arial"/>
              <a:ea typeface="Arial"/>
              <a:cs typeface="Arial"/>
              <a:sym typeface="Arial"/>
            </a:endParaRPr>
          </a:p>
          <a:p>
            <a:pPr indent="0" lvl="0" marL="452520" marR="0" rtl="0" algn="l">
              <a:lnSpc>
                <a:spcPct val="100000"/>
              </a:lnSpc>
              <a:spcBef>
                <a:spcPts val="300"/>
              </a:spcBef>
              <a:spcAft>
                <a:spcPts val="0"/>
              </a:spcAft>
              <a:buNone/>
            </a:pPr>
            <a:r>
              <a:rPr b="0" i="0" lang="fr-FR" sz="1200" u="none" cap="none" strike="noStrike">
                <a:solidFill>
                  <a:srgbClr val="000000"/>
                </a:solidFill>
                <a:latin typeface="Arial"/>
                <a:ea typeface="Arial"/>
                <a:cs typeface="Arial"/>
                <a:sym typeface="Arial"/>
              </a:rPr>
              <a:t>3 danseurs dans la famille : </a:t>
            </a:r>
            <a:endParaRPr b="0" i="0" sz="1200" u="none" cap="none" strike="noStrike">
              <a:solidFill>
                <a:srgbClr val="000000"/>
              </a:solidFill>
              <a:latin typeface="Arial"/>
              <a:ea typeface="Arial"/>
              <a:cs typeface="Arial"/>
              <a:sym typeface="Arial"/>
            </a:endParaRPr>
          </a:p>
          <a:p>
            <a:pPr indent="0" lvl="0" marL="452520" marR="0" rtl="0" algn="l">
              <a:lnSpc>
                <a:spcPct val="100000"/>
              </a:lnSpc>
              <a:spcBef>
                <a:spcPts val="300"/>
              </a:spcBef>
              <a:spcAft>
                <a:spcPts val="0"/>
              </a:spcAft>
              <a:buNone/>
            </a:pPr>
            <a:r>
              <a:rPr b="0" i="0" lang="fr-FR" sz="1200" u="none" cap="none" strike="noStrike">
                <a:solidFill>
                  <a:srgbClr val="000000"/>
                </a:solidFill>
                <a:latin typeface="Arial"/>
                <a:ea typeface="Arial"/>
                <a:cs typeface="Arial"/>
                <a:sym typeface="Arial"/>
              </a:rPr>
              <a:t>	2 prennent 1 cours de danse (E1 à adultes), 1 autre en initiation : 210€ par trimestre / 630€ annuel</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sz="1200"/>
          </a:p>
          <a:p>
            <a:pPr indent="0" lvl="0" marL="0" marR="0" rtl="0" algn="l">
              <a:lnSpc>
                <a:spcPct val="100000"/>
              </a:lnSpc>
              <a:spcBef>
                <a:spcPts val="0"/>
              </a:spcBef>
              <a:spcAft>
                <a:spcPts val="0"/>
              </a:spcAft>
              <a:buNone/>
            </a:pPr>
            <a:r>
              <a:rPr b="1" i="0" lang="fr-FR" sz="1200" u="none" cap="none" strike="noStrike">
                <a:solidFill>
                  <a:srgbClr val="CB332F"/>
                </a:solidFill>
              </a:rPr>
              <a:t>NB : Le cours de pointes ou les ateliers sont considérés comme des cours/ </a:t>
            </a:r>
            <a:r>
              <a:rPr b="1" lang="fr-FR" sz="1200">
                <a:solidFill>
                  <a:srgbClr val="CB332F"/>
                </a:solidFill>
              </a:rPr>
              <a:t>Les élèves qui le souhaitent peuvent s’inscrire dans plusieurs cours “contemporains” sous réserve qu’il y ait de la place et avec l’aval des professeurs. </a:t>
            </a:r>
            <a:endParaRPr b="1" i="0" sz="1200" u="none" cap="none" strike="noStrike">
              <a:solidFill>
                <a:srgbClr val="CB332F"/>
              </a:solidFill>
            </a:endParaRPr>
          </a:p>
        </p:txBody>
      </p:sp>
      <p:pic>
        <p:nvPicPr>
          <p:cNvPr id="152" name="Google Shape;152;p4"/>
          <p:cNvPicPr preferRelativeResize="0"/>
          <p:nvPr/>
        </p:nvPicPr>
        <p:blipFill rotWithShape="1">
          <a:blip r:embed="rId3">
            <a:alphaModFix/>
          </a:blip>
          <a:srcRect b="0" l="0" r="0" t="0"/>
          <a:stretch/>
        </p:blipFill>
        <p:spPr>
          <a:xfrm>
            <a:off x="580680" y="672840"/>
            <a:ext cx="8905680" cy="3190680"/>
          </a:xfrm>
          <a:prstGeom prst="rect">
            <a:avLst/>
          </a:prstGeom>
          <a:noFill/>
          <a:ln>
            <a:noFill/>
          </a:ln>
        </p:spPr>
      </p:pic>
      <p:sp>
        <p:nvSpPr>
          <p:cNvPr id="153" name="Google Shape;153;p4"/>
          <p:cNvSpPr/>
          <p:nvPr/>
        </p:nvSpPr>
        <p:spPr>
          <a:xfrm rot="-5400000">
            <a:off x="8458920" y="3102120"/>
            <a:ext cx="364320" cy="1477800"/>
          </a:xfrm>
          <a:prstGeom prst="leftBrace">
            <a:avLst>
              <a:gd fmla="val 8333" name="adj1"/>
              <a:gd fmla="val 50000" name="adj2"/>
            </a:avLst>
          </a:prstGeom>
          <a:noFill/>
          <a:ln cap="flat" cmpd="sng" w="25550">
            <a:solidFill>
              <a:schemeClr val="dk1"/>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4"/>
          <p:cNvSpPr/>
          <p:nvPr/>
        </p:nvSpPr>
        <p:spPr>
          <a:xfrm>
            <a:off x="7651800" y="3980160"/>
            <a:ext cx="1978920" cy="594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0" i="1" lang="fr-FR" sz="1100" u="none" cap="none" strike="noStrike">
                <a:solidFill>
                  <a:srgbClr val="000000"/>
                </a:solidFill>
                <a:latin typeface="Arial"/>
                <a:ea typeface="Arial"/>
                <a:cs typeface="Arial"/>
                <a:sym typeface="Arial"/>
              </a:rPr>
              <a:t>Les montants calculés correspondent aux 3 exemples ci dessous</a:t>
            </a:r>
            <a:endParaRPr b="0" i="0" sz="1100" u="none" cap="none" strike="noStrike">
              <a:solidFill>
                <a:srgbClr val="000000"/>
              </a:solidFill>
              <a:latin typeface="Arial"/>
              <a:ea typeface="Arial"/>
              <a:cs typeface="Arial"/>
              <a:sym typeface="Arial"/>
            </a:endParaRPr>
          </a:p>
        </p:txBody>
      </p:sp>
      <p:pic>
        <p:nvPicPr>
          <p:cNvPr id="155" name="Google Shape;155;p4"/>
          <p:cNvPicPr preferRelativeResize="0"/>
          <p:nvPr/>
        </p:nvPicPr>
        <p:blipFill rotWithShape="1">
          <a:blip r:embed="rId4">
            <a:alphaModFix/>
          </a:blip>
          <a:srcRect b="0" l="0" r="0" t="0"/>
          <a:stretch/>
        </p:blipFill>
        <p:spPr>
          <a:xfrm>
            <a:off x="672751" y="203202"/>
            <a:ext cx="1029100" cy="16296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Helene</dc:creator>
</cp:coreProperties>
</file>